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2" r:id="rId3"/>
    <p:sldId id="273" r:id="rId4"/>
    <p:sldId id="278" r:id="rId5"/>
    <p:sldId id="277" r:id="rId6"/>
    <p:sldId id="276" r:id="rId7"/>
    <p:sldId id="275" r:id="rId8"/>
    <p:sldId id="279" r:id="rId9"/>
    <p:sldId id="280" r:id="rId10"/>
    <p:sldId id="281" r:id="rId11"/>
    <p:sldId id="282" r:id="rId12"/>
    <p:sldId id="283" r:id="rId13"/>
    <p:sldId id="284" r:id="rId14"/>
    <p:sldId id="270" r:id="rId15"/>
  </p:sldIdLst>
  <p:sldSz cx="9906000" cy="6858000" type="A4"/>
  <p:notesSz cx="6797675" cy="9926638"/>
  <p:embeddedFontLst>
    <p:embeddedFont>
      <p:font typeface="HY궁서" pitchFamily="18" charset="-127"/>
      <p:regular r:id="rId17"/>
    </p:embeddedFont>
    <p:embeddedFont>
      <p:font typeface="아리따-돋움(TTF)-Medium" charset="-127"/>
      <p:regular r:id="rId18"/>
    </p:embeddedFont>
    <p:embeddedFont>
      <p:font typeface="나눔명조 ExtraBold" pitchFamily="18" charset="-127"/>
      <p:bold r:id="rId19"/>
    </p:embeddedFont>
    <p:embeddedFont>
      <p:font typeface="아리따-돋움(TTF)-Thin" charset="-127"/>
      <p:regular r:id="rId20"/>
    </p:embeddedFont>
    <p:embeddedFont>
      <p:font typeface="아리따-돋움(TTF)-SemiBold" charset="-127"/>
      <p:regular r:id="rId21"/>
    </p:embeddedFont>
    <p:embeddedFont>
      <p:font typeface="나눔바른고딕 UltraLight" pitchFamily="50" charset="-127"/>
      <p:regular r:id="rId22"/>
    </p:embeddedFont>
    <p:embeddedFont>
      <p:font typeface="아리따-돋움(TTF)-Bold" charset="-127"/>
      <p:regular r:id="rId23"/>
    </p:embeddedFont>
    <p:embeddedFont>
      <p:font typeface="맑은 고딕" pitchFamily="50" charset="-127"/>
      <p:regular r:id="rId24"/>
      <p:bold r:id="rId25"/>
    </p:embeddedFont>
    <p:embeddedFont>
      <p:font typeface="나눔명조" pitchFamily="18" charset="-127"/>
      <p:regular r:id="rId26"/>
      <p:bold r:id="rId27"/>
    </p:embeddedFont>
  </p:embeddedFontLst>
  <p:defaultTextStyle>
    <a:defPPr>
      <a:defRPr lang="ko-KR"/>
    </a:defPPr>
    <a:lvl1pPr marL="0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182C"/>
    <a:srgbClr val="DAAF5C"/>
    <a:srgbClr val="494948"/>
    <a:srgbClr val="936094"/>
    <a:srgbClr val="CFCFCE"/>
    <a:srgbClr val="697793"/>
    <a:srgbClr val="B1A67A"/>
    <a:srgbClr val="B11F36"/>
    <a:srgbClr val="895F91"/>
    <a:srgbClr val="A49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94700" autoAdjust="0"/>
  </p:normalViewPr>
  <p:slideViewPr>
    <p:cSldViewPr>
      <p:cViewPr>
        <p:scale>
          <a:sx n="100" d="100"/>
          <a:sy n="100" d="100"/>
        </p:scale>
        <p:origin x="-258" y="-7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972" y="-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2016-03-29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684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684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36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2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45280-ECAB-46CC-A69E-84EFE319C769}" type="datetime1">
              <a:rPr lang="ko-KR" altLang="en-US" smtClean="0"/>
              <a:t>2016-03-29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B0E8-B22B-435F-BEF4-EEB51DA7713A}" type="datetime1">
              <a:rPr lang="ko-KR" altLang="en-US" smtClean="0"/>
              <a:t>2016-03-29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1157-BB4E-4829-AB33-FACB1EAFC25C}" type="datetime1">
              <a:rPr lang="ko-KR" altLang="en-US" smtClean="0"/>
              <a:t>2016-03-29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136240" y="151896"/>
            <a:ext cx="9633520" cy="651746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8000">
                <a:schemeClr val="bg1"/>
              </a:gs>
            </a:gsLst>
            <a:lin ang="16200000" scaled="1"/>
          </a:gradFill>
          <a:ln>
            <a:noFill/>
          </a:ln>
          <a:effectLst>
            <a:outerShdw blurRad="50800" dist="508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 userDrawn="1"/>
        </p:nvSpPr>
        <p:spPr>
          <a:xfrm>
            <a:off x="210477" y="207318"/>
            <a:ext cx="106070" cy="10607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25400" dist="38100" dir="162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730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71F4-4135-45F4-B497-8699186B2068}" type="datetime1">
              <a:rPr lang="ko-KR" altLang="en-US" smtClean="0"/>
              <a:t>2016-03-29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3643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728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09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1457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821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2185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755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2914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E366-376E-465C-88B8-544497F2E827}" type="datetime1">
              <a:rPr lang="ko-KR" altLang="en-US" smtClean="0"/>
              <a:t>2016-03-29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F5FF4-E1B3-481E-BF10-40626434F354}" type="datetime1">
              <a:rPr lang="ko-KR" altLang="en-US" smtClean="0"/>
              <a:t>2016-03-29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5CC70-4A02-46EC-9947-B9554BEB3DF8}" type="datetime1">
              <a:rPr lang="ko-KR" altLang="en-US" smtClean="0"/>
              <a:t>2016-03-29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B3DF7-8C1B-467E-96C1-AF3E50FAC7E4}" type="datetime1">
              <a:rPr lang="ko-KR" altLang="en-US" smtClean="0"/>
              <a:t>2016-03-29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E057-0464-4164-A0D7-2C7DD40EA864}" type="datetime1">
              <a:rPr lang="ko-KR" altLang="en-US" smtClean="0"/>
              <a:t>2016-03-29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2" y="273049"/>
            <a:ext cx="3259006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2"/>
            <a:ext cx="5537729" cy="5853113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2" y="1435102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7B93-AF4B-4FAA-9240-BF4ED4AFB8E5}" type="datetime1">
              <a:rPr lang="ko-KR" altLang="en-US" smtClean="0"/>
              <a:t>2016-03-29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9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800"/>
            </a:lvl1pPr>
            <a:lvl2pPr marL="536433" indent="0">
              <a:buNone/>
              <a:defRPr sz="3300"/>
            </a:lvl2pPr>
            <a:lvl3pPr marL="1072866" indent="0">
              <a:buNone/>
              <a:defRPr sz="2800"/>
            </a:lvl3pPr>
            <a:lvl4pPr marL="1609298" indent="0">
              <a:buNone/>
              <a:defRPr sz="2300"/>
            </a:lvl4pPr>
            <a:lvl5pPr marL="2145731" indent="0">
              <a:buNone/>
              <a:defRPr sz="2300"/>
            </a:lvl5pPr>
            <a:lvl6pPr marL="2682164" indent="0">
              <a:buNone/>
              <a:defRPr sz="2300"/>
            </a:lvl6pPr>
            <a:lvl7pPr marL="3218597" indent="0">
              <a:buNone/>
              <a:defRPr sz="2300"/>
            </a:lvl7pPr>
            <a:lvl8pPr marL="3755029" indent="0">
              <a:buNone/>
              <a:defRPr sz="2300"/>
            </a:lvl8pPr>
            <a:lvl9pPr marL="4291462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A9768-C9D2-43C9-8805-F234169B607C}" type="datetime1">
              <a:rPr lang="ko-KR" altLang="en-US" smtClean="0"/>
              <a:t>2016-03-29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107287" tIns="53643" rIns="107287" bIns="53643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107287" tIns="53643" rIns="107287" bIns="53643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46A5DD66-BFEE-4F2E-8B33-38A2BB1CE416}" type="datetime1">
              <a:rPr lang="ko-KR" altLang="en-US" smtClean="0"/>
              <a:t>2016-03-29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362567" y="-28997"/>
            <a:ext cx="254254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r">
              <a:defRPr sz="14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1072866" rtl="0" eaLnBrk="1" latinLnBrk="1" hangingPunct="1">
        <a:spcBef>
          <a:spcPct val="0"/>
        </a:spcBef>
        <a:buNone/>
        <a:defRPr sz="5200" kern="1200" spc="-176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402325" indent="-402325" algn="l" defTabSz="1072866" rtl="0" eaLnBrk="1" latinLnBrk="1" hangingPunct="1">
        <a:spcBef>
          <a:spcPct val="20000"/>
        </a:spcBef>
        <a:buFont typeface="Arial" pitchFamily="34" charset="0"/>
        <a:buChar char="•"/>
        <a:defRPr sz="38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871703" indent="-335270" algn="l" defTabSz="1072866" rtl="0" eaLnBrk="1" latinLnBrk="1" hangingPunct="1">
        <a:spcBef>
          <a:spcPct val="20000"/>
        </a:spcBef>
        <a:buFont typeface="Arial" pitchFamily="34" charset="0"/>
        <a:buChar char="–"/>
        <a:defRPr sz="33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341082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8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877515" indent="-268216" algn="l" defTabSz="1072866" rtl="0" eaLnBrk="1" latinLnBrk="1" hangingPunct="1">
        <a:spcBef>
          <a:spcPct val="20000"/>
        </a:spcBef>
        <a:buFont typeface="Arial" pitchFamily="34" charset="0"/>
        <a:buChar char="–"/>
        <a:defRPr sz="23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413947" indent="-268216" algn="l" defTabSz="1072866" rtl="0" eaLnBrk="1" latinLnBrk="1" hangingPunct="1">
        <a:spcBef>
          <a:spcPct val="20000"/>
        </a:spcBef>
        <a:buFont typeface="Arial" pitchFamily="34" charset="0"/>
        <a:buChar char="»"/>
        <a:defRPr sz="23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950380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6813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3246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59678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433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866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298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731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164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597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5029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1462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2" Type="http://schemas.openxmlformats.org/officeDocument/2006/relationships/image" Target="../media/image3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5" Type="http://schemas.openxmlformats.org/officeDocument/2006/relationships/image" Target="../media/image11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846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20227" y="4071623"/>
            <a:ext cx="5865547" cy="903005"/>
            <a:chOff x="2020226" y="4050481"/>
            <a:chExt cx="5865547" cy="903005"/>
          </a:xfrm>
        </p:grpSpPr>
        <p:sp>
          <p:nvSpPr>
            <p:cNvPr id="7" name="직사각형 6"/>
            <p:cNvSpPr/>
            <p:nvPr/>
          </p:nvSpPr>
          <p:spPr>
            <a:xfrm>
              <a:off x="2052205" y="4122489"/>
              <a:ext cx="580158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50000"/>
                </a:lnSpc>
                <a:spcBef>
                  <a:spcPts val="500"/>
                </a:spcBef>
              </a:pPr>
              <a:r>
                <a:rPr lang="ko-KR" altLang="en-US" sz="3200" b="1" spc="-3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황후애</a:t>
              </a:r>
              <a:r>
                <a:rPr lang="ko-KR" altLang="en-US" sz="3200" b="1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  칠보비책 </a:t>
              </a:r>
              <a:r>
                <a:rPr lang="ko-KR" altLang="en-US" sz="32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3200" b="1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마스크 팩 제품소개서</a:t>
              </a:r>
              <a:endParaRPr lang="en-US" altLang="ko-KR" sz="3200" b="1" spc="-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2020226" y="4050481"/>
              <a:ext cx="5865547" cy="72008"/>
              <a:chOff x="2597289" y="4069060"/>
              <a:chExt cx="5865547" cy="72008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2597289" y="4069060"/>
                <a:ext cx="1471605" cy="72008"/>
              </a:xfrm>
              <a:prstGeom prst="rect">
                <a:avLst/>
              </a:prstGeom>
              <a:solidFill>
                <a:srgbClr val="895F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061936" y="4069060"/>
                <a:ext cx="1471605" cy="72008"/>
              </a:xfrm>
              <a:prstGeom prst="rect">
                <a:avLst/>
              </a:prstGeom>
              <a:solidFill>
                <a:srgbClr val="A49D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526583" y="4069060"/>
                <a:ext cx="1471605" cy="72008"/>
              </a:xfrm>
              <a:prstGeom prst="rect">
                <a:avLst/>
              </a:prstGeom>
              <a:solidFill>
                <a:srgbClr val="9B9D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991231" y="4069060"/>
                <a:ext cx="1471605" cy="72008"/>
              </a:xfrm>
              <a:prstGeom prst="rect">
                <a:avLst/>
              </a:prstGeom>
              <a:solidFill>
                <a:srgbClr val="B11F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" name="그룹 8"/>
          <p:cNvGrpSpPr/>
          <p:nvPr/>
        </p:nvGrpSpPr>
        <p:grpSpPr>
          <a:xfrm>
            <a:off x="344488" y="612276"/>
            <a:ext cx="2644436" cy="2261567"/>
            <a:chOff x="5169024" y="39887"/>
            <a:chExt cx="4545971" cy="3887792"/>
          </a:xfrm>
        </p:grpSpPr>
        <p:pic>
          <p:nvPicPr>
            <p:cNvPr id="25" name="Picture 3" descr="C:\Users\madeit-top1\Documents\PPT\[36] Angrymomo_Oriental\먹번짐5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06"/>
            <a:stretch/>
          </p:blipFill>
          <p:spPr bwMode="auto">
            <a:xfrm>
              <a:off x="5169024" y="39887"/>
              <a:ext cx="4545971" cy="3887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2060" y="1180357"/>
              <a:ext cx="2659898" cy="2320651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759" y="6381328"/>
            <a:ext cx="854483" cy="31158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16" y="90043"/>
            <a:ext cx="5976664" cy="3647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846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02218" y="-171400"/>
            <a:ext cx="3902710" cy="1019857"/>
            <a:chOff x="1072060" y="2458239"/>
            <a:chExt cx="1927199" cy="501362"/>
          </a:xfrm>
        </p:grpSpPr>
        <p:sp>
          <p:nvSpPr>
            <p:cNvPr id="18" name="제목 5"/>
            <p:cNvSpPr txBox="1">
              <a:spLocks/>
            </p:cNvSpPr>
            <p:nvPr/>
          </p:nvSpPr>
          <p:spPr>
            <a:xfrm>
              <a:off x="1199059" y="2458239"/>
              <a:ext cx="1800200" cy="501362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l">
                <a:lnSpc>
                  <a:spcPct val="200000"/>
                </a:lnSpc>
                <a:spcBef>
                  <a:spcPts val="500"/>
                </a:spcBef>
              </a:pPr>
              <a:r>
                <a:rPr lang="ko-KR" altLang="en-US" sz="180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황후애</a:t>
              </a: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 </a:t>
              </a:r>
              <a:r>
                <a:rPr lang="ko-KR" altLang="en-US" sz="180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골드바</a:t>
              </a: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 </a:t>
              </a:r>
              <a:r>
                <a:rPr lang="ko-KR" altLang="en-US" sz="180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마스크팩</a:t>
              </a: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 </a:t>
              </a: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제품 소개</a:t>
              </a:r>
              <a:endParaRPr lang="ko-KR" altLang="en-US" sz="180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998662" y="2702173"/>
              <a:ext cx="260407" cy="113611"/>
            </a:xfrm>
            <a:prstGeom prst="rect">
              <a:avLst/>
            </a:prstGeom>
            <a:solidFill>
              <a:srgbClr val="B11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440" y="6422398"/>
            <a:ext cx="854483" cy="31158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60512" y="935088"/>
            <a:ext cx="839798" cy="790696"/>
            <a:chOff x="787857" y="3322439"/>
            <a:chExt cx="839798" cy="790696"/>
          </a:xfrm>
        </p:grpSpPr>
        <p:pic>
          <p:nvPicPr>
            <p:cNvPr id="7" name="Picture 3" descr="C:\Users\madeit-top1\Documents\PPT\[36] Angrymomo_Oriental\먹번짐5.jpg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06"/>
            <a:stretch/>
          </p:blipFill>
          <p:spPr bwMode="auto">
            <a:xfrm>
              <a:off x="787857" y="3322439"/>
              <a:ext cx="839798" cy="79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955728" y="3621504"/>
              <a:ext cx="50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하나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</a:t>
              </a:r>
              <a:endParaRPr lang="ko-KR" altLang="en-US" sz="12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60512" y="2122733"/>
            <a:ext cx="839798" cy="790696"/>
            <a:chOff x="787857" y="3322439"/>
            <a:chExt cx="839798" cy="790696"/>
          </a:xfrm>
        </p:grpSpPr>
        <p:pic>
          <p:nvPicPr>
            <p:cNvPr id="14" name="Picture 3" descr="C:\Users\madeit-top1\Documents\PPT\[36] Angrymomo_Oriental\먹번짐5.jpg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06"/>
            <a:stretch/>
          </p:blipFill>
          <p:spPr bwMode="auto">
            <a:xfrm>
              <a:off x="787857" y="3322439"/>
              <a:ext cx="839798" cy="79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027736" y="3621504"/>
              <a:ext cx="408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둘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</a:t>
              </a:r>
              <a:endParaRPr lang="ko-KR" altLang="en-US" sz="12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400309" y="2274179"/>
            <a:ext cx="3552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황산화 마스크 </a:t>
            </a:r>
            <a:r>
              <a:rPr lang="en-US" altLang="ko-KR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 </a:t>
            </a:r>
            <a:r>
              <a:rPr lang="ko-KR" altLang="en-US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영양 마스크</a:t>
            </a:r>
            <a:r>
              <a:rPr lang="en-US" altLang="ko-KR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</a:t>
            </a:r>
            <a:endParaRPr lang="ko-KR" altLang="en-US" sz="2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6616" y="1494634"/>
            <a:ext cx="79403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밀착력을</a:t>
            </a:r>
            <a:r>
              <a:rPr lang="ko-KR" altLang="en-US" sz="16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높여 영양흡수를 강화시키는 </a:t>
            </a:r>
            <a:r>
              <a:rPr lang="ko-KR" altLang="en-US" sz="1600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벌집 모양 </a:t>
            </a:r>
            <a:r>
              <a:rPr lang="ko-KR" altLang="en-US" sz="16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구조의 </a:t>
            </a:r>
            <a:r>
              <a:rPr lang="ko-KR" altLang="en-US" sz="1600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600" dirty="0" err="1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하이드로겔</a:t>
            </a:r>
            <a:endParaRPr lang="en-US" altLang="ko-KR" sz="1600" dirty="0" smtClean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600" b="1" dirty="0" smtClean="0">
                <a:solidFill>
                  <a:srgbClr val="B5182C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&lt;</a:t>
            </a:r>
            <a:r>
              <a:rPr lang="ko-KR" altLang="en-US" sz="1600" b="1" dirty="0">
                <a:solidFill>
                  <a:srgbClr val="B5182C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특허번호 제</a:t>
            </a:r>
            <a:r>
              <a:rPr lang="en-US" altLang="ko-KR" sz="1600" b="1" dirty="0">
                <a:solidFill>
                  <a:srgbClr val="B5182C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10-155368</a:t>
            </a:r>
            <a:r>
              <a:rPr lang="ko-KR" altLang="en-US" sz="1600" b="1" dirty="0">
                <a:solidFill>
                  <a:srgbClr val="B5182C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호</a:t>
            </a:r>
            <a:r>
              <a:rPr lang="en-US" altLang="ko-KR" sz="1600" b="1" dirty="0">
                <a:solidFill>
                  <a:srgbClr val="B5182C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&gt;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310" y="3672408"/>
            <a:ext cx="2651787" cy="198884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4808984" y="4077072"/>
            <a:ext cx="45365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· 100% </a:t>
            </a:r>
            <a:r>
              <a:rPr lang="ko-KR" altLang="en-US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순수 </a:t>
            </a:r>
            <a:r>
              <a:rPr lang="ko-KR" altLang="en-US" sz="1600" b="1" dirty="0" err="1" smtClean="0">
                <a:latin typeface="아리따-돋움(TTF)-Thin" panose="02020603020101020101" pitchFamily="18" charset="-127"/>
                <a:ea typeface="문체부 제목 돋음체" pitchFamily="49" charset="-127"/>
              </a:rPr>
              <a:t>하이드로겔</a:t>
            </a:r>
            <a:endParaRPr lang="en-US" altLang="ko-KR" sz="1600" b="1" dirty="0" smtClean="0">
              <a:latin typeface="아리따-돋움(TTF)-Thin" panose="02020603020101020101" pitchFamily="18" charset="-127"/>
              <a:ea typeface="문체부 제목 돋음체" pitchFamily="49" charset="-127"/>
            </a:endParaRPr>
          </a:p>
          <a:p>
            <a:pPr>
              <a:lnSpc>
                <a:spcPct val="200000"/>
              </a:lnSpc>
            </a:pPr>
            <a:r>
              <a:rPr lang="ko-KR" altLang="ko-KR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·</a:t>
            </a:r>
            <a:r>
              <a:rPr lang="en-US" altLang="ko-KR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 </a:t>
            </a:r>
            <a:r>
              <a:rPr lang="ko-KR" altLang="en-US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기존 </a:t>
            </a:r>
            <a:r>
              <a:rPr lang="ko-KR" altLang="en-US" sz="1600" b="1" dirty="0" err="1" smtClean="0">
                <a:latin typeface="아리따-돋움(TTF)-Thin" panose="02020603020101020101" pitchFamily="18" charset="-127"/>
                <a:ea typeface="문체부 제목 돋음체" pitchFamily="49" charset="-127"/>
              </a:rPr>
              <a:t>하이드로겔보다</a:t>
            </a:r>
            <a:r>
              <a:rPr lang="ko-KR" altLang="en-US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 우수한 </a:t>
            </a:r>
            <a:r>
              <a:rPr lang="ko-KR" altLang="en-US" sz="1600" b="1" dirty="0" err="1" smtClean="0">
                <a:latin typeface="아리따-돋움(TTF)-Thin" panose="02020603020101020101" pitchFamily="18" charset="-127"/>
                <a:ea typeface="문체부 제목 돋음체" pitchFamily="49" charset="-127"/>
              </a:rPr>
              <a:t>밀착력</a:t>
            </a:r>
            <a:endParaRPr lang="en-US" altLang="ko-KR" sz="1600" b="1" dirty="0" smtClean="0">
              <a:latin typeface="아리따-돋움(TTF)-Thin" panose="02020603020101020101" pitchFamily="18" charset="-127"/>
              <a:ea typeface="문체부 제목 돋음체" pitchFamily="49" charset="-127"/>
            </a:endParaRPr>
          </a:p>
          <a:p>
            <a:pPr>
              <a:lnSpc>
                <a:spcPct val="200000"/>
              </a:lnSpc>
            </a:pPr>
            <a:r>
              <a:rPr lang="ko-KR" altLang="ko-KR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·</a:t>
            </a:r>
            <a:r>
              <a:rPr lang="en-US" altLang="ko-KR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 </a:t>
            </a:r>
            <a:r>
              <a:rPr lang="ko-KR" altLang="en-US" sz="1600" b="1" dirty="0" err="1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에센스</a:t>
            </a:r>
            <a:r>
              <a:rPr lang="ko-KR" altLang="en-US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 함유 능력이 뛰어나</a:t>
            </a:r>
            <a:r>
              <a:rPr lang="en-US" altLang="ko-KR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, </a:t>
            </a:r>
            <a:r>
              <a:rPr lang="ko-KR" altLang="en-US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피부에 더 많은 </a:t>
            </a:r>
            <a:endParaRPr lang="en-US" altLang="ko-KR" sz="1600" b="1" dirty="0" smtClean="0">
              <a:latin typeface="아리따-돋움(TTF)-Thin" panose="02020603020101020101" pitchFamily="18" charset="-127"/>
              <a:ea typeface="문체부 제목 돋음체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아리따-돋움(TTF)-Thin" panose="02020603020101020101" pitchFamily="18" charset="-127"/>
                <a:ea typeface="문체부 제목 돋음체" pitchFamily="49" charset="-127"/>
              </a:rPr>
              <a:t> </a:t>
            </a:r>
            <a:r>
              <a:rPr lang="en-US" altLang="ko-KR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  </a:t>
            </a:r>
            <a:r>
              <a:rPr lang="ko-KR" altLang="en-US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영양 성분 전달</a:t>
            </a:r>
            <a:endParaRPr lang="en-US" altLang="ko-KR" sz="1600" b="1" dirty="0" smtClean="0">
              <a:latin typeface="아리따-돋움(TTF)-Thin" panose="02020603020101020101" pitchFamily="18" charset="-127"/>
              <a:ea typeface="문체부 제목 돋음체" pitchFamily="49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00310" y="1026404"/>
            <a:ext cx="35526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허니콤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겔</a:t>
            </a:r>
            <a:r>
              <a:rPr lang="en-US" altLang="ko-KR" sz="16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600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엠보</a:t>
            </a:r>
            <a:r>
              <a:rPr lang="ko-KR" altLang="en-US" sz="16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600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하이드로겔</a:t>
            </a:r>
            <a:r>
              <a:rPr lang="en-US" altLang="ko-KR" sz="16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  <a:endParaRPr lang="ko-KR" altLang="en-US" sz="16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96615" y="2621041"/>
            <a:ext cx="79403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황산화 마스크</a:t>
            </a:r>
            <a:r>
              <a:rPr lang="en-US" altLang="ko-KR" sz="1600" b="1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</a:t>
            </a:r>
            <a:r>
              <a:rPr lang="ko-KR" altLang="en-US" sz="1600" b="1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주름개선</a:t>
            </a:r>
            <a:r>
              <a:rPr lang="en-US" altLang="ko-KR" sz="1600" b="1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/</a:t>
            </a:r>
            <a:r>
              <a:rPr lang="ko-KR" altLang="en-US" sz="1600" b="1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미백 기능성</a:t>
            </a:r>
            <a:r>
              <a:rPr lang="en-US" altLang="ko-KR" sz="1600" b="1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</a:p>
          <a:p>
            <a:r>
              <a:rPr lang="en-US" altLang="ko-KR" sz="1200" b="1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ko-KR" altLang="en-US" sz="1200" b="1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피부의 힘을 기르는데 도움을 주는 인삼 성분이 건강하고 </a:t>
            </a:r>
            <a:r>
              <a:rPr lang="ko-KR" altLang="en-US" sz="1200" b="1" dirty="0" err="1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윤기있는</a:t>
            </a:r>
            <a:r>
              <a:rPr lang="ko-KR" altLang="en-US" sz="1200" b="1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피부로 가꾸어주는 마스크 </a:t>
            </a:r>
            <a:endParaRPr lang="en-US" altLang="ko-KR" sz="1200" b="1" dirty="0" smtClean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600" b="1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영양 </a:t>
            </a:r>
            <a:r>
              <a:rPr lang="ko-KR" altLang="en-US" sz="1600" b="1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마스크</a:t>
            </a:r>
            <a:r>
              <a:rPr lang="en-US" altLang="ko-KR" sz="1600" b="1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</a:t>
            </a:r>
            <a:r>
              <a:rPr lang="ko-KR" altLang="en-US" sz="1600" b="1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주름개선</a:t>
            </a:r>
            <a:r>
              <a:rPr lang="en-US" altLang="ko-KR" sz="1600" b="1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/</a:t>
            </a:r>
            <a:r>
              <a:rPr lang="ko-KR" altLang="en-US" sz="1600" b="1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미백 기능성</a:t>
            </a:r>
            <a:r>
              <a:rPr lang="en-US" altLang="ko-KR" sz="1600" b="1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</a:p>
          <a:p>
            <a:r>
              <a:rPr lang="en-US" altLang="ko-KR" sz="1200" b="1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ko-KR" altLang="en-US" sz="1200" b="1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비타민과 미네랄을 가득 함유한 꿀 성분이 건강하고 쫀쫀한 꿀 피부로 가꾸어 주는 </a:t>
            </a:r>
            <a:r>
              <a:rPr lang="ko-KR" altLang="en-US" sz="1200" b="1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마스크</a:t>
            </a:r>
            <a:endParaRPr lang="en-US" altLang="ko-KR" sz="1200" b="1" dirty="0" smtClean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05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846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02218" y="-171400"/>
            <a:ext cx="3182630" cy="1019857"/>
            <a:chOff x="1072060" y="2458239"/>
            <a:chExt cx="1927199" cy="501362"/>
          </a:xfrm>
        </p:grpSpPr>
        <p:sp>
          <p:nvSpPr>
            <p:cNvPr id="18" name="제목 5"/>
            <p:cNvSpPr txBox="1">
              <a:spLocks/>
            </p:cNvSpPr>
            <p:nvPr/>
          </p:nvSpPr>
          <p:spPr>
            <a:xfrm>
              <a:off x="1199059" y="2458239"/>
              <a:ext cx="1800200" cy="501362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l">
                <a:lnSpc>
                  <a:spcPct val="200000"/>
                </a:lnSpc>
                <a:spcBef>
                  <a:spcPts val="500"/>
                </a:spcBef>
              </a:pPr>
              <a:r>
                <a:rPr lang="ko-KR" altLang="en-US" sz="180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황후애</a:t>
              </a: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 </a:t>
              </a:r>
              <a:r>
                <a:rPr lang="ko-KR" altLang="en-US" sz="180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골드바</a:t>
              </a: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 </a:t>
              </a:r>
              <a:r>
                <a:rPr lang="ko-KR" altLang="en-US" sz="180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토탈케어</a:t>
              </a: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 마스크</a:t>
              </a:r>
              <a:endParaRPr lang="ko-KR" altLang="en-US" sz="180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998662" y="2702173"/>
              <a:ext cx="260407" cy="113611"/>
            </a:xfrm>
            <a:prstGeom prst="rect">
              <a:avLst/>
            </a:prstGeom>
            <a:solidFill>
              <a:srgbClr val="B11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440" y="6422398"/>
            <a:ext cx="854483" cy="31158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55" y="938442"/>
            <a:ext cx="4645150" cy="4578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24" y="959584"/>
            <a:ext cx="4549504" cy="4536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740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846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02217" y="-171400"/>
            <a:ext cx="4826665" cy="1019857"/>
            <a:chOff x="1072060" y="2458239"/>
            <a:chExt cx="1927199" cy="501362"/>
          </a:xfrm>
        </p:grpSpPr>
        <p:sp>
          <p:nvSpPr>
            <p:cNvPr id="18" name="제목 5"/>
            <p:cNvSpPr txBox="1">
              <a:spLocks/>
            </p:cNvSpPr>
            <p:nvPr/>
          </p:nvSpPr>
          <p:spPr>
            <a:xfrm>
              <a:off x="1199059" y="2458239"/>
              <a:ext cx="1800200" cy="501362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l">
                <a:lnSpc>
                  <a:spcPct val="200000"/>
                </a:lnSpc>
                <a:spcBef>
                  <a:spcPts val="500"/>
                </a:spcBef>
              </a:pPr>
              <a:r>
                <a:rPr lang="ko-KR" altLang="en-US" sz="180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황후애</a:t>
              </a: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 </a:t>
              </a:r>
              <a:r>
                <a:rPr lang="ko-KR" altLang="en-US" sz="180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골드바</a:t>
              </a: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 </a:t>
              </a:r>
              <a:r>
                <a:rPr lang="ko-KR" altLang="en-US" sz="180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토탈케어</a:t>
              </a: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 </a:t>
              </a:r>
              <a:r>
                <a:rPr lang="ko-KR" altLang="en-US" sz="180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마스크팩</a:t>
              </a: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 특징</a:t>
              </a:r>
              <a:endParaRPr lang="ko-KR" altLang="en-US" sz="180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998662" y="2702173"/>
              <a:ext cx="260407" cy="113611"/>
            </a:xfrm>
            <a:prstGeom prst="rect">
              <a:avLst/>
            </a:prstGeom>
            <a:solidFill>
              <a:srgbClr val="B11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440" y="6422398"/>
            <a:ext cx="854483" cy="3115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00391" y="2421798"/>
            <a:ext cx="408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둘</a:t>
            </a:r>
            <a:endParaRPr lang="ko-KR" altLang="en-US" sz="12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18" y="846529"/>
            <a:ext cx="8539974" cy="5534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396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846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02217" y="-171400"/>
            <a:ext cx="4826665" cy="1019857"/>
            <a:chOff x="1072060" y="2458239"/>
            <a:chExt cx="1927199" cy="501362"/>
          </a:xfrm>
        </p:grpSpPr>
        <p:sp>
          <p:nvSpPr>
            <p:cNvPr id="18" name="제목 5"/>
            <p:cNvSpPr txBox="1">
              <a:spLocks/>
            </p:cNvSpPr>
            <p:nvPr/>
          </p:nvSpPr>
          <p:spPr>
            <a:xfrm>
              <a:off x="1199059" y="2458239"/>
              <a:ext cx="1800200" cy="501362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l">
                <a:lnSpc>
                  <a:spcPct val="200000"/>
                </a:lnSpc>
                <a:spcBef>
                  <a:spcPts val="500"/>
                </a:spcBef>
              </a:pPr>
              <a:r>
                <a:rPr lang="ko-KR" altLang="en-US" sz="180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황후애</a:t>
              </a: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 </a:t>
              </a:r>
              <a:r>
                <a:rPr lang="ko-KR" altLang="en-US" sz="180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골드바</a:t>
              </a: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 </a:t>
              </a:r>
              <a:r>
                <a:rPr lang="ko-KR" altLang="en-US" sz="180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토탈케어</a:t>
              </a: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 </a:t>
              </a:r>
              <a:r>
                <a:rPr lang="ko-KR" altLang="en-US" sz="180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마스크팩</a:t>
              </a: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 특징</a:t>
              </a:r>
              <a:endParaRPr lang="ko-KR" altLang="en-US" sz="180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998662" y="2702173"/>
              <a:ext cx="260407" cy="113611"/>
            </a:xfrm>
            <a:prstGeom prst="rect">
              <a:avLst/>
            </a:prstGeom>
            <a:solidFill>
              <a:srgbClr val="B11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440" y="6422398"/>
            <a:ext cx="854483" cy="3115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00391" y="2421798"/>
            <a:ext cx="408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둘</a:t>
            </a:r>
            <a:endParaRPr lang="ko-KR" altLang="en-US" sz="12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17" y="848457"/>
            <a:ext cx="8223191" cy="5851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043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846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759" y="6381328"/>
            <a:ext cx="854483" cy="311585"/>
          </a:xfrm>
          <a:prstGeom prst="rect">
            <a:avLst/>
          </a:prstGeom>
        </p:spPr>
      </p:pic>
      <p:grpSp>
        <p:nvGrpSpPr>
          <p:cNvPr id="101" name="그룹 100"/>
          <p:cNvGrpSpPr/>
          <p:nvPr/>
        </p:nvGrpSpPr>
        <p:grpSpPr>
          <a:xfrm>
            <a:off x="2020227" y="4071623"/>
            <a:ext cx="5865547" cy="72008"/>
            <a:chOff x="2597289" y="4069060"/>
            <a:chExt cx="5865547" cy="72008"/>
          </a:xfrm>
        </p:grpSpPr>
        <p:sp>
          <p:nvSpPr>
            <p:cNvPr id="102" name="직사각형 101"/>
            <p:cNvSpPr/>
            <p:nvPr/>
          </p:nvSpPr>
          <p:spPr>
            <a:xfrm>
              <a:off x="2597289" y="4069060"/>
              <a:ext cx="1471605" cy="72008"/>
            </a:xfrm>
            <a:prstGeom prst="rect">
              <a:avLst/>
            </a:prstGeom>
            <a:solidFill>
              <a:srgbClr val="895F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4061936" y="4069060"/>
              <a:ext cx="1471605" cy="72008"/>
            </a:xfrm>
            <a:prstGeom prst="rect">
              <a:avLst/>
            </a:prstGeom>
            <a:solidFill>
              <a:srgbClr val="A49D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5526583" y="4069060"/>
              <a:ext cx="1471605" cy="72008"/>
            </a:xfrm>
            <a:prstGeom prst="rect">
              <a:avLst/>
            </a:prstGeom>
            <a:solidFill>
              <a:srgbClr val="9B9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6991231" y="4069060"/>
              <a:ext cx="1471605" cy="72008"/>
            </a:xfrm>
            <a:prstGeom prst="rect">
              <a:avLst/>
            </a:prstGeom>
            <a:solidFill>
              <a:srgbClr val="B11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2680015" y="39887"/>
            <a:ext cx="4545971" cy="3887792"/>
            <a:chOff x="5169024" y="39887"/>
            <a:chExt cx="4545971" cy="3887792"/>
          </a:xfrm>
        </p:grpSpPr>
        <p:pic>
          <p:nvPicPr>
            <p:cNvPr id="107" name="Picture 3" descr="C:\Users\madeit-top1\Documents\PPT\[36] Angrymomo_Oriental\먹번짐5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06"/>
            <a:stretch/>
          </p:blipFill>
          <p:spPr bwMode="auto">
            <a:xfrm>
              <a:off x="5169024" y="39887"/>
              <a:ext cx="4545971" cy="3887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2060" y="1180357"/>
              <a:ext cx="2659898" cy="232065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686042" y="6385136"/>
            <a:ext cx="3704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㈜</a:t>
            </a:r>
            <a:r>
              <a:rPr lang="ko-KR" altLang="en-US" sz="1400" dirty="0" err="1" smtClean="0"/>
              <a:t>이삭피앤티</a:t>
            </a:r>
            <a:r>
              <a:rPr lang="ko-KR" altLang="en-US" sz="1400" dirty="0" smtClean="0"/>
              <a:t>  대표  김  수</a:t>
            </a:r>
            <a:r>
              <a:rPr lang="en-US" altLang="ko-KR" sz="1400" dirty="0" smtClean="0"/>
              <a:t>(010-9021-0510)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7114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846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02218" y="-171400"/>
            <a:ext cx="2606566" cy="1019857"/>
            <a:chOff x="1072060" y="2458239"/>
            <a:chExt cx="1927199" cy="501362"/>
          </a:xfrm>
        </p:grpSpPr>
        <p:sp>
          <p:nvSpPr>
            <p:cNvPr id="18" name="제목 5"/>
            <p:cNvSpPr txBox="1">
              <a:spLocks/>
            </p:cNvSpPr>
            <p:nvPr/>
          </p:nvSpPr>
          <p:spPr>
            <a:xfrm>
              <a:off x="1199059" y="2458239"/>
              <a:ext cx="1800200" cy="501362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l">
                <a:lnSpc>
                  <a:spcPct val="200000"/>
                </a:lnSpc>
                <a:spcBef>
                  <a:spcPts val="500"/>
                </a:spcBef>
              </a:pP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브랜드 스토</a:t>
              </a:r>
              <a:r>
                <a:rPr lang="ko-KR" altLang="en-US" sz="180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리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998662" y="2702173"/>
              <a:ext cx="260407" cy="113611"/>
            </a:xfrm>
            <a:prstGeom prst="rect">
              <a:avLst/>
            </a:prstGeom>
            <a:solidFill>
              <a:srgbClr val="B11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052736"/>
            <a:ext cx="2448272" cy="21360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44888" y="1340768"/>
            <a:ext cx="5256584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4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옛 궁중에서 시작된 자연의 아름다움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endParaRPr lang="en-US" altLang="ko-KR" sz="28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2000" dirty="0" smtClean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한국</a:t>
            </a:r>
            <a:r>
              <a:rPr lang="en-US" altLang="ko-KR" sz="20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, </a:t>
            </a:r>
            <a:r>
              <a:rPr lang="ko-KR" altLang="en-US" sz="20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이 땅에서 찾은 고귀한 재료로 </a:t>
            </a:r>
          </a:p>
          <a:p>
            <a:r>
              <a:rPr lang="ko-KR" altLang="en-US" sz="20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대대로 이어져 내려오는 궁중의 미의 비법을 </a:t>
            </a:r>
            <a:endParaRPr lang="en-US" altLang="ko-KR" sz="2000" dirty="0" smtClean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  <a:p>
            <a:r>
              <a:rPr lang="ko-KR" altLang="en-US" sz="2000" dirty="0" smtClean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현대적 </a:t>
            </a:r>
            <a:r>
              <a:rPr lang="ko-KR" altLang="en-US" sz="20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의미로 재해석 한 브랜드 입니다</a:t>
            </a:r>
            <a:r>
              <a:rPr lang="en-US" altLang="ko-KR" sz="2000" dirty="0" smtClean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.</a:t>
            </a:r>
            <a:endParaRPr lang="en-US" altLang="ko-KR" sz="20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87856" y="3322439"/>
            <a:ext cx="6325384" cy="1083509"/>
            <a:chOff x="1003096" y="3789040"/>
            <a:chExt cx="5441155" cy="1083509"/>
          </a:xfrm>
        </p:grpSpPr>
        <p:grpSp>
          <p:nvGrpSpPr>
            <p:cNvPr id="6" name="그룹 5"/>
            <p:cNvGrpSpPr/>
            <p:nvPr/>
          </p:nvGrpSpPr>
          <p:grpSpPr>
            <a:xfrm>
              <a:off x="1003096" y="3789040"/>
              <a:ext cx="839798" cy="790696"/>
              <a:chOff x="1003096" y="3789040"/>
              <a:chExt cx="839798" cy="790696"/>
            </a:xfrm>
          </p:grpSpPr>
          <p:pic>
            <p:nvPicPr>
              <p:cNvPr id="19" name="Picture 3" descr="C:\Users\madeit-top1\Documents\PPT\[36] Angrymomo_Oriental\먹번짐5.jp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306"/>
              <a:stretch/>
            </p:blipFill>
            <p:spPr bwMode="auto">
              <a:xfrm>
                <a:off x="1003096" y="3789040"/>
                <a:ext cx="839798" cy="790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170967" y="4088105"/>
                <a:ext cx="504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하나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.</a:t>
                </a:r>
                <a:endParaRPr lang="ko-KR" altLang="en-US" sz="12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1856655" y="3882534"/>
              <a:ext cx="4587596" cy="9900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(TTF)-Thin" panose="02020603020101020101" pitchFamily="18" charset="-127"/>
                  <a:ea typeface="문체부 제목 돋음체" pitchFamily="49" charset="-127"/>
                </a:rPr>
                <a:t>한국 고유의 고풍스러운 감성</a:t>
              </a:r>
              <a:endPara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간결하면서도 호화로운 고궁의 미학과 궁을 연상시키는 색감을 이용하여 </a:t>
              </a:r>
              <a:endPara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문체부 제목 돋음체" pitchFamily="49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고풍스러움을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표현하고</a:t>
              </a:r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,</a:t>
              </a: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황실의 </a:t>
              </a:r>
              <a:r>
                <a:rPr lang="ko-KR" altLang="en-US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오얏꽃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 무늬를 반영하여 우아하고 </a:t>
              </a:r>
              <a:r>
                <a:rPr lang="ko-KR" altLang="en-US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품위있는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 </a:t>
              </a:r>
              <a:endPara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문체부 제목 돋음체" pitchFamily="49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아름다움을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빛내고자 합니다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. 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문체부 제목 돋음체" pitchFamily="49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76536" y="4330554"/>
            <a:ext cx="6120680" cy="1130624"/>
            <a:chOff x="1003096" y="4579736"/>
            <a:chExt cx="5956158" cy="848483"/>
          </a:xfrm>
        </p:grpSpPr>
        <p:grpSp>
          <p:nvGrpSpPr>
            <p:cNvPr id="7" name="그룹 6"/>
            <p:cNvGrpSpPr/>
            <p:nvPr/>
          </p:nvGrpSpPr>
          <p:grpSpPr>
            <a:xfrm>
              <a:off x="1003096" y="4579736"/>
              <a:ext cx="839798" cy="790696"/>
              <a:chOff x="1003096" y="4579736"/>
              <a:chExt cx="839798" cy="790696"/>
            </a:xfrm>
          </p:grpSpPr>
          <p:pic>
            <p:nvPicPr>
              <p:cNvPr id="22" name="Picture 3" descr="C:\Users\madeit-top1\Documents\PPT\[36] Angrymomo_Oriental\먹번짐5.jp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306"/>
              <a:stretch/>
            </p:blipFill>
            <p:spPr bwMode="auto">
              <a:xfrm>
                <a:off x="1003096" y="4579736"/>
                <a:ext cx="839798" cy="790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1208584" y="4880193"/>
                <a:ext cx="504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둘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.</a:t>
                </a:r>
                <a:endParaRPr lang="ko-KR" altLang="en-US" sz="12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1856655" y="4723752"/>
              <a:ext cx="5102599" cy="7044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(TTF)-Thin" panose="02020603020101020101" pitchFamily="18" charset="-127"/>
                  <a:ea typeface="문체부 제목 돋음체" pitchFamily="49" charset="-127"/>
                </a:rPr>
                <a:t>순수한 자연과 피부 과학 기술의 조화</a:t>
              </a:r>
              <a:endPara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새로움을 추구하는 현대사회에서 예로부터 전해 내려오는 미의 비법을 찾아 현대 피부 과학 기술로 재탄생 시켰으며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,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순하면서도 고귀한 생명력을 지닌 자연 성분만 담아 한층 더 격이 높은 피부 본연의 아름다움을 선사합니다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. 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문체부 제목 돋음체" pitchFamily="49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776536" y="5338663"/>
            <a:ext cx="5328591" cy="954494"/>
            <a:chOff x="1003096" y="5402041"/>
            <a:chExt cx="5328591" cy="954494"/>
          </a:xfrm>
        </p:grpSpPr>
        <p:grpSp>
          <p:nvGrpSpPr>
            <p:cNvPr id="8" name="그룹 7"/>
            <p:cNvGrpSpPr/>
            <p:nvPr/>
          </p:nvGrpSpPr>
          <p:grpSpPr>
            <a:xfrm>
              <a:off x="1003096" y="5402041"/>
              <a:ext cx="839798" cy="790696"/>
              <a:chOff x="1003096" y="5402041"/>
              <a:chExt cx="839798" cy="790696"/>
            </a:xfrm>
          </p:grpSpPr>
          <p:pic>
            <p:nvPicPr>
              <p:cNvPr id="24" name="Picture 3" descr="C:\Users\madeit-top1\Documents\PPT\[36] Angrymomo_Oriental\먹번짐5.jp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306"/>
              <a:stretch/>
            </p:blipFill>
            <p:spPr bwMode="auto">
              <a:xfrm>
                <a:off x="1003096" y="5402041"/>
                <a:ext cx="839798" cy="790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1208584" y="5672281"/>
                <a:ext cx="504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셋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.</a:t>
                </a:r>
                <a:endParaRPr lang="ko-KR" altLang="en-US" sz="12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1856655" y="5546057"/>
              <a:ext cx="4475032" cy="8104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802"/>
                </a:spcAft>
              </a:pPr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(TTF)-Thin" panose="02020603020101020101" pitchFamily="18" charset="-127"/>
                  <a:ea typeface="문체부 제목 돋음체" pitchFamily="49" charset="-127"/>
                </a:rPr>
                <a:t>옛 궁중 비법으로 완성하는 아름다움</a:t>
              </a:r>
              <a:endPara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(TTF)-Thin" panose="02020603020101020101" pitchFamily="18" charset="-127"/>
                  <a:ea typeface="문체부 제목 돋음체" pitchFamily="49" charset="-127"/>
                </a:rPr>
                <a:t>옛 여성들이 꿈꾸던 기품 있으면서도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(TTF)-Thin" panose="02020603020101020101" pitchFamily="18" charset="-127"/>
                  <a:ea typeface="문체부 제목 돋음체" pitchFamily="49" charset="-127"/>
                </a:rPr>
                <a:t>,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(TTF)-Thin" panose="02020603020101020101" pitchFamily="18" charset="-127"/>
                  <a:ea typeface="문체부 제목 돋음체" pitchFamily="49" charset="-127"/>
                </a:rPr>
                <a:t>지혜가 담긴 황실의 아름다움을 재해석하여 바쁜 현대여성들의 피부에 새로운 경험을 선사합니다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(TTF)-Thin" panose="02020603020101020101" pitchFamily="18" charset="-127"/>
                  <a:ea typeface="문체부 제목 돋음체" pitchFamily="49" charset="-127"/>
                </a:rPr>
                <a:t>.  </a:t>
              </a:r>
              <a:endPara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432" y="6429783"/>
            <a:ext cx="854483" cy="3115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216" y="3462692"/>
            <a:ext cx="2615873" cy="2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0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846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02218" y="-171400"/>
            <a:ext cx="3182630" cy="1019857"/>
            <a:chOff x="1072060" y="2458239"/>
            <a:chExt cx="1927199" cy="501362"/>
          </a:xfrm>
        </p:grpSpPr>
        <p:sp>
          <p:nvSpPr>
            <p:cNvPr id="18" name="제목 5"/>
            <p:cNvSpPr txBox="1">
              <a:spLocks/>
            </p:cNvSpPr>
            <p:nvPr/>
          </p:nvSpPr>
          <p:spPr>
            <a:xfrm>
              <a:off x="1199059" y="2458239"/>
              <a:ext cx="1800200" cy="501362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l">
                <a:lnSpc>
                  <a:spcPct val="200000"/>
                </a:lnSpc>
                <a:spcBef>
                  <a:spcPts val="500"/>
                </a:spcBef>
              </a:pP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칠보비책 마스크 소개</a:t>
              </a:r>
              <a:endParaRPr lang="ko-KR" altLang="en-US" sz="180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998662" y="2702173"/>
              <a:ext cx="260407" cy="113611"/>
            </a:xfrm>
            <a:prstGeom prst="rect">
              <a:avLst/>
            </a:prstGeom>
            <a:solidFill>
              <a:srgbClr val="B11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015395" y="1487686"/>
            <a:ext cx="475252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매일매일 간편하게 체계적인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Self-care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할 수 있고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일곱가지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 궁중 미용 비법을 담은  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  <a:p>
            <a:r>
              <a:rPr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7</a:t>
            </a:r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일 </a:t>
            </a:r>
            <a:r>
              <a:rPr lang="ko-KR" altLang="en-US" sz="3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토</a:t>
            </a:r>
            <a:r>
              <a:rPr lang="ko-KR" altLang="en-US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탈</a:t>
            </a:r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3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케</a:t>
            </a:r>
            <a:r>
              <a:rPr lang="ko-KR" altLang="en-US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어</a:t>
            </a:r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프로그램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440" y="6422398"/>
            <a:ext cx="854483" cy="31158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18" y="1254482"/>
            <a:ext cx="4262750" cy="426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50646" y="3284984"/>
            <a:ext cx="445488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문체부 제목 돋음체" pitchFamily="49" charset="-127"/>
              </a:rPr>
              <a:t>7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문체부 제목 돋음체" pitchFamily="49" charset="-127"/>
              </a:rPr>
              <a:t>일간의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문체부 제목 돋음체" pitchFamily="49" charset="-127"/>
              </a:rPr>
              <a:t>2cycle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문체부 제목 돋음체" pitchFamily="49" charset="-127"/>
              </a:rPr>
              <a:t>완벽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문체부 제목 돋음체" pitchFamily="49" charset="-127"/>
              </a:rPr>
              <a:t>토탈케어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Bold" panose="02020603020101020101" pitchFamily="18" charset="-127"/>
              <a:ea typeface="문체부 제목 돋음체" pitchFamily="49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생기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,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보습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,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미백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, </a:t>
            </a: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항산화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 마스크로 피부에 필수 영양성분을 공급하고 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Thin" panose="02020603020101020101" pitchFamily="18" charset="-127"/>
              <a:ea typeface="문체부 제목 돋음체" pitchFamily="49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진정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,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광채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,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영양 마스크로 부족함을 채워주는 완벽 </a:t>
            </a: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토탈케어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 프로그램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Thin" panose="02020603020101020101" pitchFamily="18" charset="-127"/>
              <a:ea typeface="문체부 제목 돋음체" pitchFamily="49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50646" y="4437112"/>
            <a:ext cx="4454882" cy="1174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순면시트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5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종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+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허니콤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종 구성 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자극이 적고 포근한 순면시트로 </a:t>
            </a:r>
            <a:r>
              <a:rPr lang="ko-KR" alt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데일리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케어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spcBef>
                <a:spcPts val="200"/>
              </a:spcBef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에센스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함유량이 많고 뛰어난 유효성분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전달력을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가진 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spcBef>
                <a:spcPts val="200"/>
              </a:spcBef>
            </a:pP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허니콤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겔 마스크로 </a:t>
            </a:r>
            <a:r>
              <a:rPr lang="ko-KR" alt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스페셜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케어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50645" y="5535235"/>
            <a:ext cx="4094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궁중 미용 비법에서 찾은 원료 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옛 </a:t>
            </a:r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부터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궁중에서 피부 미용을 위해 사용 되어진 안전한 자연 원료 사용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02" y="5669959"/>
            <a:ext cx="3075781" cy="551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510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846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02218" y="-171400"/>
            <a:ext cx="3182630" cy="1019857"/>
            <a:chOff x="1072060" y="2458239"/>
            <a:chExt cx="1927199" cy="501362"/>
          </a:xfrm>
        </p:grpSpPr>
        <p:sp>
          <p:nvSpPr>
            <p:cNvPr id="18" name="제목 5"/>
            <p:cNvSpPr txBox="1">
              <a:spLocks/>
            </p:cNvSpPr>
            <p:nvPr/>
          </p:nvSpPr>
          <p:spPr>
            <a:xfrm>
              <a:off x="1199059" y="2458239"/>
              <a:ext cx="1800200" cy="501362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l">
                <a:lnSpc>
                  <a:spcPct val="200000"/>
                </a:lnSpc>
                <a:spcBef>
                  <a:spcPts val="500"/>
                </a:spcBef>
              </a:pPr>
              <a:r>
                <a:rPr lang="ko-KR" altLang="en-US" sz="180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황후애</a:t>
              </a: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 칠보비책 제품 소</a:t>
              </a:r>
              <a:r>
                <a:rPr lang="ko-KR" altLang="en-US" sz="180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개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998662" y="2702173"/>
              <a:ext cx="260407" cy="113611"/>
            </a:xfrm>
            <a:prstGeom prst="rect">
              <a:avLst/>
            </a:prstGeom>
            <a:solidFill>
              <a:srgbClr val="B11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440" y="6422398"/>
            <a:ext cx="854483" cy="3115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202" y="3573296"/>
            <a:ext cx="2076463" cy="25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19" y="836712"/>
            <a:ext cx="2062193" cy="252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644" y="836712"/>
            <a:ext cx="2074075" cy="25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19" y="3573296"/>
            <a:ext cx="2075783" cy="252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20752" y="836712"/>
            <a:ext cx="21602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</a:t>
            </a: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일 생기 마스크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720298" y="1273746"/>
            <a:ext cx="216069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땅속 영양분을 머금은 생강 성분이 지친 피부를 생기 있게 가꾸어 줍니다</a:t>
            </a:r>
            <a:r>
              <a:rPr lang="en-US" altLang="ko-KR" sz="14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. </a:t>
            </a:r>
            <a:endParaRPr lang="ko-KR" altLang="en-US" sz="1400" dirty="0">
              <a:latin typeface="아리따-돋움(TTF)-Thin" panose="02020603020101020101" pitchFamily="18" charset="-127"/>
              <a:ea typeface="문체부 제목 바탕체" pitchFamily="17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20752" y="2865410"/>
            <a:ext cx="20162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순면 시트 </a:t>
            </a:r>
            <a:endParaRPr lang="en-US" altLang="ko-KR" sz="1050" b="1" dirty="0" smtClean="0">
              <a:latin typeface="아리따-돋움(TTF)-Thin" panose="02020603020101020101" pitchFamily="18" charset="-127"/>
              <a:ea typeface="문체부 제목 바탕체" pitchFamily="17" charset="-127"/>
            </a:endParaRPr>
          </a:p>
          <a:p>
            <a:r>
              <a:rPr lang="ko-KR" altLang="en-US" sz="1050" b="1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주요성분</a:t>
            </a:r>
            <a:r>
              <a:rPr lang="ko-KR" altLang="en-US" sz="105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 </a:t>
            </a:r>
            <a:r>
              <a:rPr lang="en-US" altLang="ko-KR" sz="105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- </a:t>
            </a:r>
            <a:r>
              <a:rPr lang="ko-KR" altLang="en-US" sz="105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생강</a:t>
            </a:r>
            <a:endParaRPr lang="ko-KR" altLang="en-US" sz="1050" dirty="0">
              <a:latin typeface="아리따-돋움(TTF)-Thin" panose="02020603020101020101" pitchFamily="18" charset="-127"/>
              <a:ea typeface="문체부 제목 바탕체" pitchFamily="17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74787" y="836712"/>
            <a:ext cx="22147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</a:t>
            </a: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일 보습 마스크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130317" y="1273746"/>
            <a:ext cx="250320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피부 미용에 유용한 식물인 수세미 성분이 건조한 피부에 수분을 공급해주어 피부를 </a:t>
            </a:r>
            <a:r>
              <a:rPr lang="ko-KR" altLang="en-US" sz="1400" dirty="0" err="1" smtClean="0">
                <a:latin typeface="아리따-돋움(TTF)-Thin" panose="02020603020101020101" pitchFamily="18" charset="-127"/>
                <a:ea typeface="문체부 제목 바탕체" pitchFamily="17" charset="-127"/>
              </a:rPr>
              <a:t>더촉촉하게</a:t>
            </a:r>
            <a:r>
              <a:rPr lang="ko-KR" altLang="en-US" sz="14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 </a:t>
            </a:r>
            <a:endParaRPr lang="en-US" altLang="ko-KR" sz="1400" dirty="0" smtClean="0">
              <a:latin typeface="아리따-돋움(TTF)-Thin" panose="02020603020101020101" pitchFamily="18" charset="-127"/>
              <a:ea typeface="문체부 제목 바탕체" pitchFamily="17" charset="-127"/>
            </a:endParaRPr>
          </a:p>
          <a:p>
            <a:pPr algn="just"/>
            <a:r>
              <a:rPr lang="ko-KR" altLang="en-US" sz="14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가꾸어 줍니다</a:t>
            </a:r>
            <a:r>
              <a:rPr lang="en-US" altLang="ko-KR" sz="14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. </a:t>
            </a:r>
            <a:endParaRPr lang="ko-KR" altLang="en-US" sz="1400" dirty="0">
              <a:latin typeface="아리따-돋움(TTF)-Thin" panose="02020603020101020101" pitchFamily="18" charset="-127"/>
              <a:ea typeface="문체부 제목 바탕체" pitchFamily="17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02664" y="2943105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순면 시트 </a:t>
            </a:r>
            <a:endParaRPr lang="en-US" altLang="ko-KR" sz="1000" b="1" dirty="0" smtClean="0">
              <a:latin typeface="아리따-돋움(TTF)-Thin" panose="02020603020101020101" pitchFamily="18" charset="-127"/>
              <a:ea typeface="문체부 제목 바탕체" pitchFamily="17" charset="-127"/>
            </a:endParaRPr>
          </a:p>
          <a:p>
            <a:r>
              <a:rPr lang="ko-KR" altLang="en-US" sz="1000" b="1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주요성분</a:t>
            </a:r>
            <a:r>
              <a:rPr lang="ko-KR" altLang="en-US" sz="10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 </a:t>
            </a:r>
            <a:r>
              <a:rPr lang="en-US" altLang="ko-KR" sz="10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- </a:t>
            </a:r>
            <a:r>
              <a:rPr lang="ko-KR" altLang="en-US" sz="10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수세</a:t>
            </a:r>
            <a:r>
              <a:rPr lang="ko-KR" altLang="en-US" sz="1000" dirty="0">
                <a:latin typeface="아리따-돋움(TTF)-Thin" panose="02020603020101020101" pitchFamily="18" charset="-127"/>
                <a:ea typeface="문체부 제목 바탕체" pitchFamily="17" charset="-127"/>
              </a:rPr>
              <a:t>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20298" y="3717032"/>
            <a:ext cx="22327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</a:t>
            </a: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일 미</a:t>
            </a:r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백</a:t>
            </a: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마스크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20298" y="4154066"/>
            <a:ext cx="22327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하얗고 부드러운 쌀 성분이 함유되어 칙칙한 피부를 맑고 투명하게 가꾸어 줍니다</a:t>
            </a:r>
            <a:r>
              <a:rPr lang="en-US" altLang="ko-KR" sz="14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. </a:t>
            </a:r>
            <a:endParaRPr lang="ko-KR" altLang="en-US" sz="1400" dirty="0">
              <a:latin typeface="아리따-돋움(TTF)-Thin" panose="02020603020101020101" pitchFamily="18" charset="-127"/>
              <a:ea typeface="문체부 제목 바탕체" pitchFamily="17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34371" y="5662171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순면 시트 </a:t>
            </a:r>
            <a:endParaRPr lang="en-US" altLang="ko-KR" sz="1000" b="1" dirty="0" smtClean="0">
              <a:latin typeface="아리따-돋움(TTF)-Thin" panose="02020603020101020101" pitchFamily="18" charset="-127"/>
              <a:ea typeface="문체부 제목 바탕체" pitchFamily="17" charset="-127"/>
            </a:endParaRPr>
          </a:p>
          <a:p>
            <a:r>
              <a:rPr lang="ko-KR" altLang="en-US" sz="1000" b="1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주요성분</a:t>
            </a:r>
            <a:r>
              <a:rPr lang="ko-KR" altLang="en-US" sz="10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 </a:t>
            </a:r>
            <a:r>
              <a:rPr lang="en-US" altLang="ko-KR" sz="10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- </a:t>
            </a:r>
            <a:r>
              <a:rPr lang="ko-KR" altLang="en-US" sz="1000" dirty="0">
                <a:latin typeface="아리따-돋움(TTF)-Thin" panose="02020603020101020101" pitchFamily="18" charset="-127"/>
                <a:ea typeface="문체부 제목 바탕체" pitchFamily="17" charset="-127"/>
              </a:rPr>
              <a:t>쌀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74786" y="3717032"/>
            <a:ext cx="23587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4</a:t>
            </a:r>
            <a:r>
              <a:rPr lang="ko-KR" altLang="en-US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일 </a:t>
            </a:r>
            <a:r>
              <a:rPr lang="ko-KR" altLang="en-US" sz="2000" dirty="0" err="1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항산화</a:t>
            </a:r>
            <a:r>
              <a:rPr lang="ko-KR" altLang="en-US" sz="20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마스크</a:t>
            </a:r>
            <a:endParaRPr lang="ko-KR" altLang="en-US" sz="2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130317" y="4154066"/>
            <a:ext cx="25032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피부의 힘을 기르는데 도움을 주는 인삼 성분이 건강하고 </a:t>
            </a:r>
            <a:r>
              <a:rPr lang="ko-KR" altLang="en-US" sz="1400" dirty="0" err="1" smtClean="0">
                <a:latin typeface="아리따-돋움(TTF)-Thin" panose="02020603020101020101" pitchFamily="18" charset="-127"/>
                <a:ea typeface="문체부 제목 바탕체" pitchFamily="17" charset="-127"/>
              </a:rPr>
              <a:t>윤기있는</a:t>
            </a:r>
            <a:r>
              <a:rPr lang="ko-KR" altLang="en-US" sz="14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 피부로 가꾸어 줍니다</a:t>
            </a:r>
            <a:r>
              <a:rPr lang="en-US" altLang="ko-KR" sz="14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. </a:t>
            </a:r>
            <a:endParaRPr lang="ko-KR" altLang="en-US" sz="1400" dirty="0">
              <a:latin typeface="아리따-돋움(TTF)-Thin" panose="02020603020101020101" pitchFamily="18" charset="-127"/>
              <a:ea typeface="문체부 제목 바탕체" pitchFamily="17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46718" y="5155713"/>
            <a:ext cx="2358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>
                <a:solidFill>
                  <a:srgbClr val="B5182C"/>
                </a:solidFill>
                <a:latin typeface="아리따-돋움(TTF)-Thin" panose="02020603020101020101" pitchFamily="18" charset="-127"/>
                <a:ea typeface="문체부 제목 바탕체" pitchFamily="17" charset="-127"/>
              </a:rPr>
              <a:t>허니콤</a:t>
            </a:r>
            <a:r>
              <a:rPr lang="ko-KR" altLang="en-US" sz="1000" b="1" dirty="0" smtClean="0">
                <a:solidFill>
                  <a:srgbClr val="B5182C"/>
                </a:solidFill>
                <a:latin typeface="아리따-돋움(TTF)-Thin" panose="02020603020101020101" pitchFamily="18" charset="-127"/>
                <a:ea typeface="문체부 제목 바탕체" pitchFamily="17" charset="-127"/>
              </a:rPr>
              <a:t> 겔</a:t>
            </a:r>
            <a:r>
              <a:rPr lang="en-US" altLang="ko-KR" sz="800" b="1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(</a:t>
            </a:r>
            <a:r>
              <a:rPr lang="ko-KR" altLang="en-US" sz="800" b="1" dirty="0" err="1" smtClean="0">
                <a:latin typeface="아리따-돋움(TTF)-Thin" panose="02020603020101020101" pitchFamily="18" charset="-127"/>
                <a:ea typeface="문체부 제목 바탕체" pitchFamily="17" charset="-127"/>
              </a:rPr>
              <a:t>엠보</a:t>
            </a:r>
            <a:r>
              <a:rPr lang="ko-KR" altLang="en-US" sz="800" b="1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 </a:t>
            </a:r>
            <a:r>
              <a:rPr lang="ko-KR" altLang="en-US" sz="800" b="1" dirty="0" err="1" smtClean="0">
                <a:latin typeface="아리따-돋움(TTF)-Thin" panose="02020603020101020101" pitchFamily="18" charset="-127"/>
                <a:ea typeface="문체부 제목 바탕체" pitchFamily="17" charset="-127"/>
              </a:rPr>
              <a:t>하이드로겔</a:t>
            </a:r>
            <a:r>
              <a:rPr lang="en-US" altLang="ko-KR" sz="800" b="1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)</a:t>
            </a:r>
            <a:r>
              <a:rPr lang="ko-KR" altLang="en-US" sz="900" b="1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 </a:t>
            </a:r>
            <a:endParaRPr lang="en-US" altLang="ko-KR" sz="900" b="1" dirty="0" smtClean="0">
              <a:latin typeface="아리따-돋움(TTF)-Thin" panose="02020603020101020101" pitchFamily="18" charset="-127"/>
              <a:ea typeface="문체부 제목 바탕체" pitchFamily="17" charset="-127"/>
            </a:endParaRPr>
          </a:p>
          <a:p>
            <a:r>
              <a:rPr lang="ko-KR" altLang="en-US" sz="1000" b="1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주요성분</a:t>
            </a:r>
            <a:r>
              <a:rPr lang="ko-KR" altLang="en-US" sz="10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 </a:t>
            </a:r>
            <a:r>
              <a:rPr lang="en-US" altLang="ko-KR" sz="10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- </a:t>
            </a:r>
            <a:r>
              <a:rPr lang="ko-KR" altLang="en-US" sz="1000" dirty="0" smtClean="0">
                <a:latin typeface="아리따-돋움(TTF)-Thin" panose="02020603020101020101" pitchFamily="18" charset="-127"/>
                <a:ea typeface="문체부 제목 바탕체" pitchFamily="17" charset="-127"/>
              </a:rPr>
              <a:t>인삼</a:t>
            </a:r>
            <a:endParaRPr lang="ko-KR" altLang="en-US" sz="1000" dirty="0">
              <a:latin typeface="아리따-돋움(TTF)-Thin" panose="02020603020101020101" pitchFamily="18" charset="-127"/>
              <a:ea typeface="문체부 제목 바탕체" pitchFamily="17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04094" y="5647814"/>
            <a:ext cx="2429425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아리따-돋움(TTF)-Thin" panose="02020603020101020101" pitchFamily="18" charset="-127"/>
                <a:ea typeface="문체부 제목 바탕체" pitchFamily="17" charset="-127"/>
              </a:rPr>
              <a:t>주름개선</a:t>
            </a:r>
            <a:r>
              <a:rPr lang="en-US" altLang="ko-KR" sz="1600" dirty="0" smtClean="0">
                <a:solidFill>
                  <a:schemeClr val="bg1"/>
                </a:solidFill>
                <a:latin typeface="아리따-돋움(TTF)-Thin" panose="02020603020101020101" pitchFamily="18" charset="-127"/>
                <a:ea typeface="문체부 제목 바탕체" pitchFamily="17" charset="-127"/>
              </a:rPr>
              <a:t>·</a:t>
            </a:r>
            <a:r>
              <a:rPr lang="ko-KR" altLang="en-US" sz="1600" dirty="0" smtClean="0">
                <a:solidFill>
                  <a:schemeClr val="bg1"/>
                </a:solidFill>
                <a:latin typeface="아리따-돋움(TTF)-Thin" panose="02020603020101020101" pitchFamily="18" charset="-127"/>
                <a:ea typeface="문체부 제목 바탕체" pitchFamily="17" charset="-127"/>
              </a:rPr>
              <a:t>미백 기능성</a:t>
            </a:r>
            <a:endParaRPr lang="ko-KR" altLang="en-US" sz="1600" dirty="0">
              <a:solidFill>
                <a:schemeClr val="bg1"/>
              </a:solidFill>
              <a:latin typeface="아리따-돋움(TTF)-Thin" panose="02020603020101020101" pitchFamily="18" charset="-127"/>
              <a:ea typeface="문체부 제목 바탕체" pitchFamily="17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79140" y="6100693"/>
            <a:ext cx="1453780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solidFill>
                  <a:schemeClr val="bg1"/>
                </a:solidFill>
                <a:latin typeface="아리따-돋움(TTF)-Thin" panose="02020603020101020101" pitchFamily="18" charset="-127"/>
                <a:ea typeface="문체부 제목 바탕체" pitchFamily="17" charset="-127"/>
              </a:rPr>
              <a:t>미백 기능성</a:t>
            </a:r>
            <a:endParaRPr lang="ko-KR" altLang="en-US" sz="1800" dirty="0">
              <a:solidFill>
                <a:schemeClr val="bg1"/>
              </a:solidFill>
              <a:latin typeface="아리따-돋움(TTF)-Thin" panose="02020603020101020101" pitchFamily="18" charset="-127"/>
              <a:ea typeface="문체부 제목 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37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846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02218" y="-171400"/>
            <a:ext cx="3182630" cy="1019857"/>
            <a:chOff x="1072060" y="2458239"/>
            <a:chExt cx="1927199" cy="501362"/>
          </a:xfrm>
        </p:grpSpPr>
        <p:sp>
          <p:nvSpPr>
            <p:cNvPr id="18" name="제목 5"/>
            <p:cNvSpPr txBox="1">
              <a:spLocks/>
            </p:cNvSpPr>
            <p:nvPr/>
          </p:nvSpPr>
          <p:spPr>
            <a:xfrm>
              <a:off x="1199059" y="2458239"/>
              <a:ext cx="1800200" cy="501362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l">
                <a:lnSpc>
                  <a:spcPct val="200000"/>
                </a:lnSpc>
                <a:spcBef>
                  <a:spcPts val="500"/>
                </a:spcBef>
              </a:pPr>
              <a:r>
                <a:rPr lang="ko-KR" altLang="en-US" sz="180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황후애</a:t>
              </a: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 칠보비책 제품 소</a:t>
              </a:r>
              <a:r>
                <a:rPr lang="ko-KR" altLang="en-US" sz="180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개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998662" y="2702173"/>
              <a:ext cx="260407" cy="113611"/>
            </a:xfrm>
            <a:prstGeom prst="rect">
              <a:avLst/>
            </a:prstGeom>
            <a:solidFill>
              <a:srgbClr val="B11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440" y="6422398"/>
            <a:ext cx="854483" cy="3115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69" y="836712"/>
            <a:ext cx="2075782" cy="252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913" y="836712"/>
            <a:ext cx="2075782" cy="25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69" y="3501288"/>
            <a:ext cx="2077493" cy="2520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008" y="3880442"/>
            <a:ext cx="4608512" cy="21752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0752" y="836712"/>
            <a:ext cx="21602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5</a:t>
            </a: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일 진정 마스크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20298" y="1273746"/>
            <a:ext cx="21606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latin typeface="아리따-돋움(TTF)-Thin" panose="02020603020101020101" pitchFamily="18" charset="-127"/>
                <a:ea typeface="문체부 제목 돋음체" pitchFamily="49" charset="-127"/>
              </a:rPr>
              <a:t>율무 성분이 </a:t>
            </a:r>
            <a:r>
              <a:rPr lang="ko-KR" altLang="en-US" sz="14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함유되어 건조하고 예민한 피부를 진정 시키는데 도움을 줍니다</a:t>
            </a:r>
            <a:r>
              <a:rPr lang="en-US" altLang="ko-KR" sz="14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. </a:t>
            </a:r>
            <a:endParaRPr lang="ko-KR" altLang="en-US" sz="1400" dirty="0">
              <a:latin typeface="아리따-돋움(TTF)-Thin" panose="02020603020101020101" pitchFamily="18" charset="-127"/>
              <a:ea typeface="문체부 제목 돋음체" pitchFamily="49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23431" y="2945268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순면 시트 </a:t>
            </a:r>
            <a:endParaRPr lang="en-US" altLang="ko-KR" sz="1000" b="1" dirty="0" smtClean="0">
              <a:latin typeface="아리따-돋움(TTF)-Thin" panose="02020603020101020101" pitchFamily="18" charset="-127"/>
              <a:ea typeface="문체부 제목 돋음체" pitchFamily="49" charset="-127"/>
            </a:endParaRPr>
          </a:p>
          <a:p>
            <a:r>
              <a:rPr lang="ko-KR" altLang="en-US" sz="10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주요성분</a:t>
            </a:r>
            <a:r>
              <a:rPr lang="ko-KR" altLang="en-US" sz="10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 </a:t>
            </a:r>
            <a:r>
              <a:rPr lang="en-US" altLang="ko-KR" sz="10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- </a:t>
            </a:r>
            <a:r>
              <a:rPr lang="ko-KR" altLang="en-US" sz="10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율</a:t>
            </a:r>
            <a:r>
              <a:rPr lang="ko-KR" altLang="en-US" sz="1000" dirty="0">
                <a:latin typeface="아리따-돋움(TTF)-Thin" panose="02020603020101020101" pitchFamily="18" charset="-127"/>
                <a:ea typeface="문체부 제목 돋음체" pitchFamily="49" charset="-127"/>
              </a:rPr>
              <a:t>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58283" y="836712"/>
            <a:ext cx="21606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6</a:t>
            </a: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일 광채 마스크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58283" y="1273746"/>
            <a:ext cx="216069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아름다운 바다의 보석 진주 성분이 피부를 화사하고 맑게 가꾸어 줍니다</a:t>
            </a:r>
            <a:r>
              <a:rPr lang="en-US" altLang="ko-KR" sz="14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. </a:t>
            </a:r>
            <a:endParaRPr lang="ko-KR" altLang="en-US" sz="1400" dirty="0">
              <a:latin typeface="아리따-돋움(TTF)-Thin" panose="02020603020101020101" pitchFamily="18" charset="-127"/>
              <a:ea typeface="문체부 제목 돋음체" pitchFamily="49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78821" y="2508961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순면 시트 </a:t>
            </a:r>
            <a:endParaRPr lang="en-US" altLang="ko-KR" sz="1000" b="1" dirty="0" smtClean="0">
              <a:latin typeface="아리따-돋움(TTF)-Thin" panose="02020603020101020101" pitchFamily="18" charset="-127"/>
              <a:ea typeface="문체부 제목 돋음체" pitchFamily="49" charset="-127"/>
            </a:endParaRPr>
          </a:p>
          <a:p>
            <a:r>
              <a:rPr lang="ko-KR" altLang="en-US" sz="10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주요성분</a:t>
            </a:r>
            <a:r>
              <a:rPr lang="ko-KR" altLang="en-US" sz="10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 </a:t>
            </a:r>
            <a:r>
              <a:rPr lang="en-US" altLang="ko-KR" sz="10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- </a:t>
            </a:r>
            <a:r>
              <a:rPr lang="ko-KR" altLang="en-US" sz="10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진</a:t>
            </a:r>
            <a:r>
              <a:rPr lang="ko-KR" altLang="en-US" sz="1000" dirty="0">
                <a:latin typeface="아리따-돋움(TTF)-Thin" panose="02020603020101020101" pitchFamily="18" charset="-127"/>
                <a:ea typeface="문체부 제목 돋음체" pitchFamily="49" charset="-127"/>
              </a:rPr>
              <a:t>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92306" y="3672693"/>
            <a:ext cx="22327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7</a:t>
            </a: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일 영양 마스크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92306" y="4109727"/>
            <a:ext cx="21606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비타민과 미네랄을 가득 함유한 꿀 성분이 건강하고 쫀쫀한 꿀 피부로 가꾸어 줍니다</a:t>
            </a:r>
            <a:r>
              <a:rPr lang="en-US" altLang="ko-KR" sz="14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. </a:t>
            </a:r>
            <a:endParaRPr lang="ko-KR" altLang="en-US" sz="1400" dirty="0">
              <a:latin typeface="아리따-돋움(TTF)-Thin" panose="02020603020101020101" pitchFamily="18" charset="-127"/>
              <a:ea typeface="문체부 제목 돋음체" pitchFamily="49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0027" y="5373119"/>
            <a:ext cx="2358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>
                <a:solidFill>
                  <a:srgbClr val="B5182C"/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허니콤</a:t>
            </a:r>
            <a:r>
              <a:rPr lang="ko-KR" altLang="en-US" sz="1000" b="1" dirty="0" smtClean="0">
                <a:solidFill>
                  <a:srgbClr val="B5182C"/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 겔</a:t>
            </a:r>
            <a:r>
              <a:rPr lang="en-US" altLang="ko-KR" sz="8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(</a:t>
            </a:r>
            <a:r>
              <a:rPr lang="ko-KR" altLang="en-US" sz="800" b="1" dirty="0" err="1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엠보</a:t>
            </a:r>
            <a:r>
              <a:rPr lang="ko-KR" altLang="en-US" sz="8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 </a:t>
            </a:r>
            <a:r>
              <a:rPr lang="ko-KR" altLang="en-US" sz="800" b="1" dirty="0" err="1" smtClean="0">
                <a:latin typeface="아리따-돋움(TTF)-Thin" panose="02020603020101020101" pitchFamily="18" charset="-127"/>
                <a:ea typeface="문체부 제목 돋음체" pitchFamily="49" charset="-127"/>
              </a:rPr>
              <a:t>하이드로겔</a:t>
            </a:r>
            <a:r>
              <a:rPr lang="en-US" altLang="ko-KR" sz="8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)</a:t>
            </a:r>
            <a:r>
              <a:rPr lang="ko-KR" altLang="en-US" sz="9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 </a:t>
            </a:r>
            <a:endParaRPr lang="en-US" altLang="ko-KR" sz="900" b="1" dirty="0" smtClean="0">
              <a:latin typeface="아리따-돋움(TTF)-Thin" panose="02020603020101020101" pitchFamily="18" charset="-127"/>
              <a:ea typeface="문체부 제목 돋음체" pitchFamily="49" charset="-127"/>
            </a:endParaRPr>
          </a:p>
          <a:p>
            <a:r>
              <a:rPr lang="ko-KR" altLang="en-US" sz="10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주요성분</a:t>
            </a:r>
            <a:r>
              <a:rPr lang="ko-KR" altLang="en-US" sz="10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 </a:t>
            </a:r>
            <a:r>
              <a:rPr lang="en-US" altLang="ko-KR" sz="10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- </a:t>
            </a:r>
            <a:r>
              <a:rPr lang="ko-KR" altLang="en-US" sz="1000" dirty="0">
                <a:latin typeface="아리따-돋움(TTF)-Thin" panose="02020603020101020101" pitchFamily="18" charset="-127"/>
                <a:ea typeface="문체부 제목 돋음체" pitchFamily="49" charset="-127"/>
              </a:rPr>
              <a:t>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15176" y="5870304"/>
            <a:ext cx="2080965" cy="3077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주름개선</a:t>
            </a:r>
            <a:r>
              <a:rPr lang="en-US" altLang="ko-KR" sz="1400" dirty="0" smtClean="0">
                <a:solidFill>
                  <a:schemeClr val="bg1"/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·</a:t>
            </a:r>
            <a:r>
              <a:rPr lang="ko-KR" altLang="en-US" sz="1400" dirty="0" smtClean="0">
                <a:solidFill>
                  <a:schemeClr val="bg1"/>
                </a:solidFill>
                <a:latin typeface="아리따-돋움(TTF)-Thin" panose="02020603020101020101" pitchFamily="18" charset="-127"/>
                <a:ea typeface="문체부 제목 돋음체" pitchFamily="49" charset="-127"/>
              </a:rPr>
              <a:t>미백 기능성</a:t>
            </a:r>
            <a:endParaRPr lang="ko-KR" altLang="en-US" sz="1400" dirty="0">
              <a:solidFill>
                <a:schemeClr val="bg1"/>
              </a:solidFill>
              <a:latin typeface="아리따-돋움(TTF)-Thin" panose="02020603020101020101" pitchFamily="18" charset="-127"/>
              <a:ea typeface="문체부 제목 돋음체" pitchFamily="49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58283" y="2956602"/>
            <a:ext cx="2017172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미백 기능성</a:t>
            </a:r>
            <a:endParaRPr lang="ko-KR" altLang="en-US" sz="2000" dirty="0">
              <a:solidFill>
                <a:schemeClr val="bg1"/>
              </a:solidFill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57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846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02218" y="-171400"/>
            <a:ext cx="3182630" cy="1019857"/>
            <a:chOff x="1072060" y="2458239"/>
            <a:chExt cx="1927199" cy="501362"/>
          </a:xfrm>
        </p:grpSpPr>
        <p:sp>
          <p:nvSpPr>
            <p:cNvPr id="18" name="제목 5"/>
            <p:cNvSpPr txBox="1">
              <a:spLocks/>
            </p:cNvSpPr>
            <p:nvPr/>
          </p:nvSpPr>
          <p:spPr>
            <a:xfrm>
              <a:off x="1199059" y="2458239"/>
              <a:ext cx="1800200" cy="501362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l">
                <a:lnSpc>
                  <a:spcPct val="200000"/>
                </a:lnSpc>
                <a:spcBef>
                  <a:spcPts val="500"/>
                </a:spcBef>
              </a:pPr>
              <a:r>
                <a:rPr lang="ko-KR" altLang="en-US" sz="180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황후애</a:t>
              </a: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 칠보비책 제품 소개</a:t>
              </a:r>
              <a:endParaRPr lang="ko-KR" altLang="en-US" sz="180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998662" y="2702173"/>
              <a:ext cx="260407" cy="113611"/>
            </a:xfrm>
            <a:prstGeom prst="rect">
              <a:avLst/>
            </a:prstGeom>
            <a:solidFill>
              <a:srgbClr val="B11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440" y="6422398"/>
            <a:ext cx="854483" cy="31158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60512" y="935088"/>
            <a:ext cx="839798" cy="790696"/>
            <a:chOff x="787857" y="3322439"/>
            <a:chExt cx="839798" cy="790696"/>
          </a:xfrm>
        </p:grpSpPr>
        <p:pic>
          <p:nvPicPr>
            <p:cNvPr id="7" name="Picture 3" descr="C:\Users\madeit-top1\Documents\PPT\[36] Angrymomo_Oriental\먹번짐5.jpg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06"/>
            <a:stretch/>
          </p:blipFill>
          <p:spPr bwMode="auto">
            <a:xfrm>
              <a:off x="787857" y="3322439"/>
              <a:ext cx="839798" cy="79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955728" y="3621504"/>
              <a:ext cx="50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하나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</a:t>
              </a:r>
              <a:endParaRPr lang="ko-KR" altLang="en-US" sz="12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400310" y="1007096"/>
            <a:ext cx="22322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순면시트</a:t>
            </a:r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00310" y="1434262"/>
            <a:ext cx="76571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피부에 순하고 부드럽게 </a:t>
            </a:r>
            <a:r>
              <a:rPr lang="ko-KR" altLang="en-US" sz="1600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밀착하며 </a:t>
            </a:r>
            <a:r>
              <a:rPr lang="ko-KR" altLang="en-US" sz="1600" dirty="0" err="1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에센스</a:t>
            </a:r>
            <a:r>
              <a:rPr lang="ko-KR" altLang="en-US" sz="1600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성분을 피부에 고스란히 전달해주는 순면 시트</a:t>
            </a:r>
            <a:endParaRPr lang="ko-KR" altLang="en-US" sz="16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60512" y="2122733"/>
            <a:ext cx="839798" cy="790696"/>
            <a:chOff x="787857" y="3322439"/>
            <a:chExt cx="839798" cy="790696"/>
          </a:xfrm>
        </p:grpSpPr>
        <p:pic>
          <p:nvPicPr>
            <p:cNvPr id="14" name="Picture 3" descr="C:\Users\madeit-top1\Documents\PPT\[36] Angrymomo_Oriental\먹번짐5.jpg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06"/>
            <a:stretch/>
          </p:blipFill>
          <p:spPr bwMode="auto">
            <a:xfrm>
              <a:off x="787857" y="3322439"/>
              <a:ext cx="839798" cy="79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027736" y="3621504"/>
              <a:ext cx="408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둘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</a:t>
              </a:r>
              <a:endParaRPr lang="ko-KR" altLang="en-US" sz="12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400310" y="2194741"/>
            <a:ext cx="35526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허니콤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겔</a:t>
            </a:r>
            <a:r>
              <a:rPr lang="en-US" altLang="ko-KR" sz="16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600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엠보</a:t>
            </a:r>
            <a:r>
              <a:rPr lang="ko-KR" altLang="en-US" sz="16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600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하이드로겔</a:t>
            </a:r>
            <a:r>
              <a:rPr lang="en-US" altLang="ko-KR" sz="16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  <a:endParaRPr lang="ko-KR" altLang="en-US" sz="16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0309" y="2621907"/>
            <a:ext cx="79403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밀착력을</a:t>
            </a:r>
            <a:r>
              <a:rPr lang="ko-KR" altLang="en-US" sz="16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높여 영양흡수를 강화시키는 </a:t>
            </a:r>
            <a:r>
              <a:rPr lang="ko-KR" altLang="en-US" sz="1600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벌집 모양 </a:t>
            </a:r>
            <a:r>
              <a:rPr lang="ko-KR" altLang="en-US" sz="16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구조의 </a:t>
            </a:r>
            <a:r>
              <a:rPr lang="ko-KR" altLang="en-US" sz="1600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600" dirty="0" err="1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하이드로겔</a:t>
            </a:r>
            <a:endParaRPr lang="en-US" altLang="ko-KR" sz="1600" dirty="0" smtClean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600" b="1" dirty="0" smtClean="0">
                <a:solidFill>
                  <a:srgbClr val="B5182C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&lt;</a:t>
            </a:r>
            <a:r>
              <a:rPr lang="ko-KR" altLang="en-US" sz="1600" b="1" dirty="0">
                <a:solidFill>
                  <a:srgbClr val="B5182C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특허번호 제</a:t>
            </a:r>
            <a:r>
              <a:rPr lang="en-US" altLang="ko-KR" sz="1600" b="1" dirty="0">
                <a:solidFill>
                  <a:srgbClr val="B5182C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10-155368</a:t>
            </a:r>
            <a:r>
              <a:rPr lang="ko-KR" altLang="en-US" sz="1600" b="1" dirty="0">
                <a:solidFill>
                  <a:srgbClr val="B5182C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호</a:t>
            </a:r>
            <a:r>
              <a:rPr lang="en-US" altLang="ko-KR" sz="1600" b="1" dirty="0">
                <a:solidFill>
                  <a:srgbClr val="B5182C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&gt;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310" y="3672408"/>
            <a:ext cx="2651787" cy="198884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4808984" y="4077072"/>
            <a:ext cx="45365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· 100% </a:t>
            </a:r>
            <a:r>
              <a:rPr lang="ko-KR" altLang="en-US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순수 </a:t>
            </a:r>
            <a:r>
              <a:rPr lang="ko-KR" altLang="en-US" sz="1600" b="1" dirty="0" err="1" smtClean="0">
                <a:latin typeface="아리따-돋움(TTF)-Thin" panose="02020603020101020101" pitchFamily="18" charset="-127"/>
                <a:ea typeface="문체부 제목 돋음체" pitchFamily="49" charset="-127"/>
              </a:rPr>
              <a:t>하이드로겔</a:t>
            </a:r>
            <a:endParaRPr lang="en-US" altLang="ko-KR" sz="1600" b="1" dirty="0" smtClean="0">
              <a:latin typeface="아리따-돋움(TTF)-Thin" panose="02020603020101020101" pitchFamily="18" charset="-127"/>
              <a:ea typeface="문체부 제목 돋음체" pitchFamily="49" charset="-127"/>
            </a:endParaRPr>
          </a:p>
          <a:p>
            <a:pPr>
              <a:lnSpc>
                <a:spcPct val="200000"/>
              </a:lnSpc>
            </a:pPr>
            <a:r>
              <a:rPr lang="ko-KR" altLang="ko-KR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·</a:t>
            </a:r>
            <a:r>
              <a:rPr lang="en-US" altLang="ko-KR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 </a:t>
            </a:r>
            <a:r>
              <a:rPr lang="ko-KR" altLang="en-US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기존 </a:t>
            </a:r>
            <a:r>
              <a:rPr lang="ko-KR" altLang="en-US" sz="1600" b="1" dirty="0" err="1" smtClean="0">
                <a:latin typeface="아리따-돋움(TTF)-Thin" panose="02020603020101020101" pitchFamily="18" charset="-127"/>
                <a:ea typeface="문체부 제목 돋음체" pitchFamily="49" charset="-127"/>
              </a:rPr>
              <a:t>하이드로겔보다</a:t>
            </a:r>
            <a:r>
              <a:rPr lang="ko-KR" altLang="en-US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 우수한 </a:t>
            </a:r>
            <a:r>
              <a:rPr lang="ko-KR" altLang="en-US" sz="1600" b="1" dirty="0" err="1" smtClean="0">
                <a:latin typeface="아리따-돋움(TTF)-Thin" panose="02020603020101020101" pitchFamily="18" charset="-127"/>
                <a:ea typeface="문체부 제목 돋음체" pitchFamily="49" charset="-127"/>
              </a:rPr>
              <a:t>밀착력</a:t>
            </a:r>
            <a:endParaRPr lang="en-US" altLang="ko-KR" sz="1600" b="1" dirty="0" smtClean="0">
              <a:latin typeface="아리따-돋움(TTF)-Thin" panose="02020603020101020101" pitchFamily="18" charset="-127"/>
              <a:ea typeface="문체부 제목 돋음체" pitchFamily="49" charset="-127"/>
            </a:endParaRPr>
          </a:p>
          <a:p>
            <a:pPr>
              <a:lnSpc>
                <a:spcPct val="200000"/>
              </a:lnSpc>
            </a:pPr>
            <a:r>
              <a:rPr lang="ko-KR" altLang="ko-KR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·</a:t>
            </a:r>
            <a:r>
              <a:rPr lang="en-US" altLang="ko-KR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 </a:t>
            </a:r>
            <a:r>
              <a:rPr lang="ko-KR" altLang="en-US" sz="1600" b="1" dirty="0" err="1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에센스</a:t>
            </a:r>
            <a:r>
              <a:rPr lang="ko-KR" altLang="en-US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 함유 능력이 뛰어나</a:t>
            </a:r>
            <a:r>
              <a:rPr lang="en-US" altLang="ko-KR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, </a:t>
            </a:r>
            <a:r>
              <a:rPr lang="ko-KR" altLang="en-US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피부에 더 많은 </a:t>
            </a:r>
            <a:endParaRPr lang="en-US" altLang="ko-KR" sz="1600" b="1" dirty="0" smtClean="0">
              <a:latin typeface="아리따-돋움(TTF)-Thin" panose="02020603020101020101" pitchFamily="18" charset="-127"/>
              <a:ea typeface="문체부 제목 돋음체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아리따-돋움(TTF)-Thin" panose="02020603020101020101" pitchFamily="18" charset="-127"/>
                <a:ea typeface="문체부 제목 돋음체" pitchFamily="49" charset="-127"/>
              </a:rPr>
              <a:t> </a:t>
            </a:r>
            <a:r>
              <a:rPr lang="en-US" altLang="ko-KR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  </a:t>
            </a:r>
            <a:r>
              <a:rPr lang="ko-KR" altLang="en-US" sz="1600" b="1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영양 성분 전달</a:t>
            </a:r>
            <a:endParaRPr lang="en-US" altLang="ko-KR" sz="1600" b="1" dirty="0" smtClean="0">
              <a:latin typeface="아리따-돋움(TTF)-Thin" panose="02020603020101020101" pitchFamily="18" charset="-127"/>
              <a:ea typeface="문체부 제목 돋음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900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846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02218" y="-171400"/>
            <a:ext cx="3182630" cy="1019857"/>
            <a:chOff x="1072060" y="2458239"/>
            <a:chExt cx="1927199" cy="501362"/>
          </a:xfrm>
        </p:grpSpPr>
        <p:sp>
          <p:nvSpPr>
            <p:cNvPr id="18" name="제목 5"/>
            <p:cNvSpPr txBox="1">
              <a:spLocks/>
            </p:cNvSpPr>
            <p:nvPr/>
          </p:nvSpPr>
          <p:spPr>
            <a:xfrm>
              <a:off x="1199059" y="2458239"/>
              <a:ext cx="1800200" cy="501362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l">
                <a:lnSpc>
                  <a:spcPct val="200000"/>
                </a:lnSpc>
                <a:spcBef>
                  <a:spcPts val="500"/>
                </a:spcBef>
              </a:pP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궁중 미용 비법 이야기</a:t>
              </a:r>
              <a:endParaRPr lang="ko-KR" altLang="en-US" sz="180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998662" y="2702173"/>
              <a:ext cx="260407" cy="113611"/>
            </a:xfrm>
            <a:prstGeom prst="rect">
              <a:avLst/>
            </a:prstGeom>
            <a:solidFill>
              <a:srgbClr val="B11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440" y="6422398"/>
            <a:ext cx="854483" cy="31158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87023" y="980728"/>
            <a:ext cx="593569" cy="5472608"/>
            <a:chOff x="664498" y="1196752"/>
            <a:chExt cx="593569" cy="547260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645" y="3573016"/>
              <a:ext cx="593275" cy="720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83" y="1196752"/>
              <a:ext cx="589198" cy="720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986" y="1994530"/>
              <a:ext cx="592593" cy="7200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742" y="2781008"/>
              <a:ext cx="593081" cy="7200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742" y="4365104"/>
              <a:ext cx="593081" cy="720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742" y="5157272"/>
              <a:ext cx="593081" cy="7200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498" y="5949360"/>
              <a:ext cx="593569" cy="720000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27" y="1059411"/>
            <a:ext cx="732374" cy="54928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55" y="1868020"/>
            <a:ext cx="530918" cy="60331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281" y="2666738"/>
            <a:ext cx="594066" cy="66050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8315">
            <a:off x="1564737" y="3314002"/>
            <a:ext cx="387154" cy="88529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74" y="4264253"/>
            <a:ext cx="720080" cy="48965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252" y="5098451"/>
            <a:ext cx="558125" cy="405594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86" y="5827650"/>
            <a:ext cx="559657" cy="5313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98398" y="1126303"/>
            <a:ext cx="6943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생강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44902" y="1961929"/>
            <a:ext cx="891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수세</a:t>
            </a:r>
            <a:r>
              <a:rPr lang="ko-KR" altLang="en-US" sz="1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미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88918" y="2708920"/>
            <a:ext cx="4598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쌀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16910" y="3509243"/>
            <a:ext cx="10358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인삼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16910" y="4301331"/>
            <a:ext cx="10358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율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무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16910" y="5098451"/>
            <a:ext cx="10358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진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주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188918" y="5885586"/>
            <a:ext cx="4598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92760" y="1310969"/>
            <a:ext cx="68407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HY궁서" pitchFamily="18" charset="-127"/>
                <a:ea typeface="문체부 제목 돋음체" pitchFamily="49" charset="-127"/>
              </a:rPr>
              <a:t>고려 시대의 약용서인 </a:t>
            </a:r>
            <a:r>
              <a:rPr lang="en-US" altLang="ko-KR" sz="900" dirty="0">
                <a:latin typeface="HY궁서" pitchFamily="18" charset="-127"/>
                <a:ea typeface="문체부 제목 돋음체" pitchFamily="49" charset="-127"/>
              </a:rPr>
              <a:t>&lt;</a:t>
            </a:r>
            <a:r>
              <a:rPr lang="ko-KR" altLang="en-US" sz="900" dirty="0">
                <a:latin typeface="HY궁서" pitchFamily="18" charset="-127"/>
                <a:ea typeface="문체부 제목 돋음체" pitchFamily="49" charset="-127"/>
              </a:rPr>
              <a:t>향약 구급방</a:t>
            </a:r>
            <a:r>
              <a:rPr lang="en-US" altLang="ko-KR" sz="900" dirty="0" smtClean="0">
                <a:latin typeface="HY궁서" pitchFamily="18" charset="-127"/>
                <a:ea typeface="문체부 제목 돋음체" pitchFamily="49" charset="-127"/>
              </a:rPr>
              <a:t>&gt;</a:t>
            </a:r>
            <a:r>
              <a:rPr lang="ko-KR" altLang="en-US" sz="900" dirty="0" smtClean="0">
                <a:latin typeface="HY궁서" pitchFamily="18" charset="-127"/>
                <a:ea typeface="문체부 제목 돋음체" pitchFamily="49" charset="-127"/>
              </a:rPr>
              <a:t>에 생강이 </a:t>
            </a:r>
            <a:r>
              <a:rPr lang="en-US" altLang="ko-KR" sz="900" dirty="0" smtClean="0">
                <a:latin typeface="HY궁서" pitchFamily="18" charset="-127"/>
                <a:ea typeface="문체부 제목 돋음체" pitchFamily="49" charset="-127"/>
              </a:rPr>
              <a:t>“</a:t>
            </a:r>
            <a:r>
              <a:rPr lang="ko-KR" altLang="en-US" sz="900" dirty="0" smtClean="0">
                <a:latin typeface="HY궁서" pitchFamily="18" charset="-127"/>
                <a:ea typeface="문체부 제목 돋음체" pitchFamily="49" charset="-127"/>
              </a:rPr>
              <a:t>피부를 따뜻하게 해주어 피부를 생기 있게 해준다</a:t>
            </a:r>
            <a:r>
              <a:rPr lang="en-US" altLang="ko-KR" sz="900" dirty="0" smtClean="0">
                <a:latin typeface="HY궁서" pitchFamily="18" charset="-127"/>
                <a:ea typeface="문체부 제목 돋음체" pitchFamily="49" charset="-127"/>
              </a:rPr>
              <a:t>”</a:t>
            </a:r>
            <a:r>
              <a:rPr lang="ko-KR" altLang="en-US" sz="900" dirty="0" smtClean="0">
                <a:latin typeface="HY궁서" pitchFamily="18" charset="-127"/>
                <a:ea typeface="문체부 제목 돋음체" pitchFamily="49" charset="-127"/>
              </a:rPr>
              <a:t>고 기록되어 있습니다</a:t>
            </a:r>
            <a:r>
              <a:rPr lang="en-US" altLang="ko-KR" sz="900" dirty="0" smtClean="0">
                <a:latin typeface="HY궁서" pitchFamily="18" charset="-127"/>
                <a:ea typeface="문체부 제목 돋음체" pitchFamily="49" charset="-127"/>
              </a:rPr>
              <a:t>. </a:t>
            </a:r>
            <a:endParaRPr lang="ko-KR" altLang="en-US" sz="900" dirty="0">
              <a:latin typeface="HY궁서" pitchFamily="18" charset="-127"/>
              <a:ea typeface="문체부 제목 돋음체" pitchFamily="49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92760" y="2060848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궁녀들은 주로 수세미가 오이 크기 정도로 자랐을 때 껍질을 벗겨 삶거나 말려서 차로 마셨으며 즙을 내어 사용했고</a:t>
            </a:r>
            <a:r>
              <a:rPr lang="en-US" altLang="ko-KR" sz="9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, </a:t>
            </a:r>
            <a:r>
              <a:rPr lang="ko-KR" altLang="en-US" sz="9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요즘 화장수처럼 얼굴과 가슴에 바르고 자거나 팩으로 사용했습니다</a:t>
            </a:r>
            <a:r>
              <a:rPr lang="en-US" altLang="ko-KR" sz="9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. </a:t>
            </a:r>
            <a:endParaRPr lang="ko-KR" altLang="en-US" sz="900" dirty="0">
              <a:latin typeface="아리따-돋움(TTF)-Thin" panose="02020603020101020101" pitchFamily="18" charset="-127"/>
              <a:ea typeface="문체부 제목 돋음체" pitchFamily="49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01838" y="2939549"/>
            <a:ext cx="68407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수라를 짓던 궁녀들의 하얗고 매끄러웠던 </a:t>
            </a:r>
            <a:r>
              <a:rPr lang="ko-KR" altLang="en-US" sz="9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피부 비결은 밥 </a:t>
            </a:r>
            <a:r>
              <a:rPr lang="ko-KR" altLang="en-US" sz="900" dirty="0" err="1" smtClean="0">
                <a:latin typeface="아리따-돋움(TTF)-Thin" panose="02020603020101020101" pitchFamily="18" charset="-127"/>
                <a:ea typeface="문체부 제목 돋음체" pitchFamily="49" charset="-127"/>
              </a:rPr>
              <a:t>김쐬기와</a:t>
            </a:r>
            <a:r>
              <a:rPr lang="ko-KR" altLang="en-US" sz="9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 </a:t>
            </a:r>
            <a:r>
              <a:rPr lang="ko-KR" altLang="en-US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쌀뜨물 </a:t>
            </a:r>
            <a:r>
              <a:rPr lang="ko-KR" altLang="en-US" sz="9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세안으로 </a:t>
            </a:r>
            <a:r>
              <a:rPr lang="ko-KR" altLang="en-US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알려졌습니다</a:t>
            </a:r>
            <a:r>
              <a:rPr lang="en-US" altLang="ko-KR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.</a:t>
            </a:r>
            <a:endParaRPr lang="ko-KR" altLang="en-US" sz="900" dirty="0">
              <a:latin typeface="아리따-돋움(TTF)-Thin" panose="02020603020101020101" pitchFamily="18" charset="-127"/>
              <a:ea typeface="문체부 제목 돋음체" pitchFamily="49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792760" y="3707740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조선시대 </a:t>
            </a:r>
            <a:r>
              <a:rPr lang="ko-KR" altLang="en-US" sz="900" dirty="0" err="1">
                <a:latin typeface="아리따-돋움(TTF)-Thin" panose="02020603020101020101" pitchFamily="18" charset="-127"/>
                <a:ea typeface="문체부 제목 돋음체" pitchFamily="49" charset="-127"/>
              </a:rPr>
              <a:t>미용탕</a:t>
            </a:r>
            <a:r>
              <a:rPr lang="ko-KR" altLang="en-US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 가운데 가장 효과가 높은 것은 인삼과 </a:t>
            </a:r>
            <a:r>
              <a:rPr lang="ko-KR" altLang="en-US" sz="900" dirty="0" err="1">
                <a:latin typeface="아리따-돋움(TTF)-Thin" panose="02020603020101020101" pitchFamily="18" charset="-127"/>
                <a:ea typeface="문체부 제목 돋음체" pitchFamily="49" charset="-127"/>
              </a:rPr>
              <a:t>인삼잎을</a:t>
            </a:r>
            <a:r>
              <a:rPr lang="ko-KR" altLang="en-US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 달여 넣은 </a:t>
            </a:r>
            <a:r>
              <a:rPr lang="ko-KR" altLang="en-US" sz="900" dirty="0" err="1">
                <a:latin typeface="아리따-돋움(TTF)-Thin" panose="02020603020101020101" pitchFamily="18" charset="-127"/>
                <a:ea typeface="문체부 제목 돋음체" pitchFamily="49" charset="-127"/>
              </a:rPr>
              <a:t>인삼탕으로</a:t>
            </a:r>
            <a:r>
              <a:rPr lang="en-US" altLang="ko-KR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, </a:t>
            </a:r>
            <a:r>
              <a:rPr lang="ko-KR" altLang="en-US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이물에 목욕하면 피부가 매끈하고 윤기가 흘렀다고 합니다</a:t>
            </a:r>
            <a:r>
              <a:rPr lang="en-US" altLang="ko-KR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.</a:t>
            </a:r>
            <a:endParaRPr lang="ko-KR" altLang="en-US" sz="900" dirty="0">
              <a:latin typeface="아리따-돋움(TTF)-Thin" panose="02020603020101020101" pitchFamily="18" charset="-127"/>
              <a:ea typeface="문체부 제목 돋음체" pitchFamily="49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792760" y="4494312"/>
            <a:ext cx="68407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‘</a:t>
            </a:r>
            <a:r>
              <a:rPr lang="ko-KR" altLang="en-US" sz="900" dirty="0" err="1">
                <a:latin typeface="아리따-돋움(TTF)-Thin" panose="02020603020101020101" pitchFamily="18" charset="-127"/>
                <a:ea typeface="문체부 제목 돋음체" pitchFamily="49" charset="-127"/>
              </a:rPr>
              <a:t>조선왕실양명술</a:t>
            </a:r>
            <a:r>
              <a:rPr lang="ko-KR" altLang="en-US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’에서 궁녀들이 율무가루로 목욕하고</a:t>
            </a:r>
            <a:r>
              <a:rPr lang="en-US" altLang="ko-KR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, </a:t>
            </a:r>
            <a:r>
              <a:rPr lang="ko-KR" altLang="en-US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차로 마시면서 피부를 </a:t>
            </a:r>
            <a:r>
              <a:rPr lang="ko-KR" altLang="en-US" sz="900" dirty="0" smtClean="0">
                <a:latin typeface="아리따-돋움(TTF)-Thin" panose="02020603020101020101" pitchFamily="18" charset="-127"/>
                <a:ea typeface="문체부 제목 돋음체" pitchFamily="49" charset="-127"/>
              </a:rPr>
              <a:t>가꾸었다는 </a:t>
            </a:r>
            <a:r>
              <a:rPr lang="ko-KR" altLang="en-US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자연 미용제로 기록되어있습니다</a:t>
            </a:r>
            <a:r>
              <a:rPr lang="en-US" altLang="ko-KR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.</a:t>
            </a:r>
            <a:endParaRPr lang="ko-KR" altLang="en-US" sz="900" dirty="0">
              <a:latin typeface="아리따-돋움(TTF)-Thin" panose="02020603020101020101" pitchFamily="18" charset="-127"/>
              <a:ea typeface="문체부 제목 돋음체" pitchFamily="49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792760" y="5291916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명성황후가 진주가루로 화장을 했다고 기록되어있고</a:t>
            </a:r>
            <a:r>
              <a:rPr lang="en-US" altLang="ko-KR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, ‘</a:t>
            </a:r>
            <a:r>
              <a:rPr lang="ko-KR" altLang="en-US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동의보감’ </a:t>
            </a:r>
            <a:r>
              <a:rPr lang="ko-KR" altLang="en-US" sz="900" dirty="0" err="1">
                <a:latin typeface="아리따-돋움(TTF)-Thin" panose="02020603020101020101" pitchFamily="18" charset="-127"/>
                <a:ea typeface="문체부 제목 돋음체" pitchFamily="49" charset="-127"/>
              </a:rPr>
              <a:t>외형편</a:t>
            </a:r>
            <a:r>
              <a:rPr lang="ko-KR" altLang="en-US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 </a:t>
            </a:r>
            <a:r>
              <a:rPr lang="ko-KR" altLang="en-US" sz="900" dirty="0" err="1">
                <a:latin typeface="아리따-돋움(TTF)-Thin" panose="02020603020101020101" pitchFamily="18" charset="-127"/>
                <a:ea typeface="문체부 제목 돋음체" pitchFamily="49" charset="-127"/>
              </a:rPr>
              <a:t>면문의</a:t>
            </a:r>
            <a:r>
              <a:rPr lang="ko-KR" altLang="en-US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 단방에서는 진주가 주근깨 반점을 제거하여 얼굴을 윤택하게 해주고 안색을 좋게 해준다고 소개합니다</a:t>
            </a:r>
            <a:r>
              <a:rPr lang="en-US" altLang="ko-KR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.</a:t>
            </a:r>
            <a:endParaRPr lang="ko-KR" altLang="en-US" sz="900" dirty="0">
              <a:latin typeface="아리따-돋움(TTF)-Thin" panose="02020603020101020101" pitchFamily="18" charset="-127"/>
              <a:ea typeface="문체부 제목 돋음체" pitchFamily="49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92760" y="6101610"/>
            <a:ext cx="68407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당시 최고의 영양크림으로 여겨졌던 꿀은 궁녀들이 피부가 거칠고 건조하다 생각될 때 마사지 용도로 사용되었다고 합니다</a:t>
            </a:r>
            <a:r>
              <a:rPr lang="en-US" altLang="ko-KR" sz="900" dirty="0">
                <a:latin typeface="아리따-돋움(TTF)-Thin" panose="02020603020101020101" pitchFamily="18" charset="-127"/>
                <a:ea typeface="문체부 제목 돋음체" pitchFamily="49" charset="-127"/>
              </a:rPr>
              <a:t>.</a:t>
            </a:r>
            <a:endParaRPr lang="ko-KR" altLang="en-US" sz="900" dirty="0">
              <a:latin typeface="아리따-돋움(TTF)-Thin" panose="02020603020101020101" pitchFamily="18" charset="-127"/>
              <a:ea typeface="문체부 제목 돋음체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92760" y="3491716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문체부 제목 돋음체" pitchFamily="49" charset="-127"/>
              </a:rPr>
              <a:t>조선시대 대표 </a:t>
            </a:r>
            <a:r>
              <a:rPr lang="ko-KR" altLang="en-US" sz="1200" b="1" dirty="0" err="1" smtClean="0">
                <a:ea typeface="문체부 제목 돋음체" pitchFamily="49" charset="-127"/>
              </a:rPr>
              <a:t>미용탕</a:t>
            </a:r>
            <a:r>
              <a:rPr lang="ko-KR" altLang="en-US" sz="1200" b="1" dirty="0">
                <a:ea typeface="문체부 제목 돋음체" pitchFamily="49" charset="-127"/>
              </a:rPr>
              <a:t> </a:t>
            </a:r>
            <a:r>
              <a:rPr lang="en-US" altLang="ko-KR" sz="1200" b="1" dirty="0" smtClean="0">
                <a:ea typeface="문체부 제목 돋음체" pitchFamily="49" charset="-127"/>
              </a:rPr>
              <a:t>‘</a:t>
            </a:r>
            <a:r>
              <a:rPr lang="ko-KR" altLang="en-US" sz="1200" b="1" dirty="0" err="1" smtClean="0">
                <a:ea typeface="문체부 제목 돋음체" pitchFamily="49" charset="-127"/>
              </a:rPr>
              <a:t>인삼탕</a:t>
            </a:r>
            <a:r>
              <a:rPr lang="en-US" altLang="ko-KR" sz="1200" b="1" dirty="0" smtClean="0">
                <a:ea typeface="문체부 제목 돋음체" pitchFamily="49" charset="-127"/>
              </a:rPr>
              <a:t>’</a:t>
            </a:r>
            <a:endParaRPr lang="ko-KR" altLang="en-US" sz="1200" b="1" dirty="0">
              <a:ea typeface="문체부 제목 돋음체" pitchFamily="49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92760" y="2697813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문체부 제목 돋음체" pitchFamily="49" charset="-127"/>
              </a:rPr>
              <a:t>수라간 궁녀들의 뽀얀 피부 비결</a:t>
            </a:r>
            <a:endParaRPr lang="ko-KR" altLang="en-US" sz="1200" b="1" dirty="0">
              <a:ea typeface="문체부 제목 돋음체" pitchFamily="49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92760" y="1868019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문체부 제목 돋음체" pitchFamily="49" charset="-127"/>
              </a:rPr>
              <a:t>조선시대 궁녀들의 필수 화장수 </a:t>
            </a:r>
            <a:r>
              <a:rPr lang="en-US" altLang="ko-KR" sz="1200" b="1" dirty="0" smtClean="0">
                <a:ea typeface="문체부 제목 돋음체" pitchFamily="49" charset="-127"/>
              </a:rPr>
              <a:t>‘</a:t>
            </a:r>
            <a:r>
              <a:rPr lang="ko-KR" altLang="en-US" sz="1200" b="1" dirty="0" err="1" smtClean="0">
                <a:ea typeface="문체부 제목 돋음체" pitchFamily="49" charset="-127"/>
              </a:rPr>
              <a:t>수세미즙</a:t>
            </a:r>
            <a:r>
              <a:rPr lang="en-US" altLang="ko-KR" sz="1200" b="1" dirty="0" smtClean="0">
                <a:ea typeface="문체부 제목 돋음체" pitchFamily="49" charset="-127"/>
              </a:rPr>
              <a:t>’</a:t>
            </a:r>
            <a:endParaRPr lang="ko-KR" altLang="en-US" sz="1200" b="1" dirty="0">
              <a:ea typeface="문체부 제목 돋음체" pitchFamily="49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52006" y="1013247"/>
            <a:ext cx="3461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문체부 제목 돋음체" pitchFamily="49" charset="-127"/>
              </a:rPr>
              <a:t>고려 시대부터 전해 내려오는 생강의 미용 효능</a:t>
            </a:r>
            <a:endParaRPr lang="ko-KR" altLang="en-US" sz="1200" b="1" dirty="0">
              <a:ea typeface="문체부 제목 돋음체" pitchFamily="49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808312" y="4265117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b="1" dirty="0">
                <a:ea typeface="문체부 제목 돋음체" pitchFamily="49" charset="-127"/>
              </a:rPr>
              <a:t>‘</a:t>
            </a:r>
            <a:r>
              <a:rPr lang="ko-KR" altLang="en-US" sz="1200" b="1" dirty="0" err="1">
                <a:ea typeface="문체부 제목 돋음체" pitchFamily="49" charset="-127"/>
              </a:rPr>
              <a:t>조선왕실양명술</a:t>
            </a:r>
            <a:r>
              <a:rPr lang="en-US" altLang="ko-KR" sz="1200" b="1" dirty="0" smtClean="0">
                <a:ea typeface="문체부 제목 돋음체" pitchFamily="49" charset="-127"/>
              </a:rPr>
              <a:t>’</a:t>
            </a:r>
            <a:r>
              <a:rPr lang="ko-KR" altLang="en-US" sz="1200" b="1" dirty="0" smtClean="0">
                <a:ea typeface="문체부 제목 돋음체" pitchFamily="49" charset="-127"/>
              </a:rPr>
              <a:t>로 전해지는 궁녀들의 미용 비결</a:t>
            </a:r>
            <a:endParaRPr lang="ko-KR" altLang="en-US" sz="1200" b="1" dirty="0">
              <a:ea typeface="문체부 제목 돋음체" pitchFamily="49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808312" y="5074651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 dirty="0" smtClean="0">
                <a:ea typeface="문체부 제목 돋음체" pitchFamily="49" charset="-127"/>
              </a:rPr>
              <a:t>명성황후가 사용했던 화장품 </a:t>
            </a:r>
            <a:r>
              <a:rPr lang="en-US" altLang="ko-KR" sz="1200" b="1" dirty="0" smtClean="0">
                <a:ea typeface="문체부 제목 돋음체" pitchFamily="49" charset="-127"/>
              </a:rPr>
              <a:t>‘ </a:t>
            </a:r>
            <a:r>
              <a:rPr lang="ko-KR" altLang="en-US" sz="1200" b="1" dirty="0" smtClean="0">
                <a:ea typeface="문체부 제목 돋음체" pitchFamily="49" charset="-127"/>
              </a:rPr>
              <a:t>진주가루</a:t>
            </a:r>
            <a:r>
              <a:rPr lang="en-US" altLang="ko-KR" sz="1200" b="1" dirty="0" smtClean="0">
                <a:ea typeface="문체부 제목 돋음체" pitchFamily="49" charset="-127"/>
              </a:rPr>
              <a:t>’</a:t>
            </a:r>
            <a:endParaRPr lang="ko-KR" altLang="en-US" sz="1200" b="1" dirty="0">
              <a:ea typeface="문체부 제목 돋음체" pitchFamily="49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808312" y="5877272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 dirty="0" smtClean="0">
                <a:ea typeface="문체부 제목 돋음체" pitchFamily="49" charset="-127"/>
              </a:rPr>
              <a:t>궁녀들의 최고 인기 영양크림 </a:t>
            </a:r>
            <a:r>
              <a:rPr lang="en-US" altLang="ko-KR" sz="1200" b="1" dirty="0" smtClean="0">
                <a:ea typeface="문체부 제목 돋음체" pitchFamily="49" charset="-127"/>
              </a:rPr>
              <a:t>‘</a:t>
            </a:r>
            <a:r>
              <a:rPr lang="ko-KR" altLang="en-US" sz="1200" b="1" dirty="0" smtClean="0">
                <a:ea typeface="문체부 제목 돋음체" pitchFamily="49" charset="-127"/>
              </a:rPr>
              <a:t>꿀</a:t>
            </a:r>
            <a:r>
              <a:rPr lang="en-US" altLang="ko-KR" sz="1200" b="1" dirty="0" smtClean="0">
                <a:ea typeface="문체부 제목 돋음체" pitchFamily="49" charset="-127"/>
              </a:rPr>
              <a:t>’</a:t>
            </a:r>
            <a:endParaRPr lang="ko-KR" altLang="en-US" sz="1200" b="1" dirty="0">
              <a:ea typeface="문체부 제목 돋음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5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846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20227" y="4071623"/>
            <a:ext cx="7396496" cy="903005"/>
            <a:chOff x="2020226" y="4050481"/>
            <a:chExt cx="7396496" cy="903005"/>
          </a:xfrm>
        </p:grpSpPr>
        <p:sp>
          <p:nvSpPr>
            <p:cNvPr id="7" name="직사각형 6"/>
            <p:cNvSpPr/>
            <p:nvPr/>
          </p:nvSpPr>
          <p:spPr>
            <a:xfrm>
              <a:off x="2052205" y="4122489"/>
              <a:ext cx="736451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50000"/>
                </a:lnSpc>
                <a:spcBef>
                  <a:spcPts val="500"/>
                </a:spcBef>
              </a:pPr>
              <a:r>
                <a:rPr lang="ko-KR" altLang="en-US" sz="3200" b="1" spc="-3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황후애</a:t>
              </a:r>
              <a:r>
                <a:rPr lang="ko-KR" altLang="en-US" sz="3200" b="1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  </a:t>
              </a:r>
              <a:r>
                <a:rPr lang="ko-KR" altLang="en-US" sz="3200" b="1" spc="-3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골드바</a:t>
              </a:r>
              <a:r>
                <a:rPr lang="ko-KR" altLang="en-US" sz="3200" b="1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3200" b="1" spc="-3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명조" panose="02020603020101020101" pitchFamily="18" charset="-127"/>
                  <a:ea typeface="나눔명조" panose="02020603020101020101" pitchFamily="18" charset="-127"/>
                </a:rPr>
                <a:t>토탈케어</a:t>
              </a:r>
              <a:r>
                <a:rPr lang="ko-KR" altLang="en-US" sz="3200" b="1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3200" b="1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마스크 팩 제품소개서</a:t>
              </a:r>
              <a:endParaRPr lang="en-US" altLang="ko-KR" sz="3200" b="1" spc="-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2020226" y="4050481"/>
              <a:ext cx="5865547" cy="72008"/>
              <a:chOff x="2597289" y="4069060"/>
              <a:chExt cx="5865547" cy="72008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2597289" y="4069060"/>
                <a:ext cx="1471605" cy="72008"/>
              </a:xfrm>
              <a:prstGeom prst="rect">
                <a:avLst/>
              </a:prstGeom>
              <a:solidFill>
                <a:srgbClr val="895F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061936" y="4069060"/>
                <a:ext cx="1471605" cy="72008"/>
              </a:xfrm>
              <a:prstGeom prst="rect">
                <a:avLst/>
              </a:prstGeom>
              <a:solidFill>
                <a:srgbClr val="A49D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526583" y="4069060"/>
                <a:ext cx="1471605" cy="72008"/>
              </a:xfrm>
              <a:prstGeom prst="rect">
                <a:avLst/>
              </a:prstGeom>
              <a:solidFill>
                <a:srgbClr val="9B9D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991231" y="4069060"/>
                <a:ext cx="1471605" cy="72008"/>
              </a:xfrm>
              <a:prstGeom prst="rect">
                <a:avLst/>
              </a:prstGeom>
              <a:solidFill>
                <a:srgbClr val="B11F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" name="그룹 8"/>
          <p:cNvGrpSpPr/>
          <p:nvPr/>
        </p:nvGrpSpPr>
        <p:grpSpPr>
          <a:xfrm>
            <a:off x="344488" y="612276"/>
            <a:ext cx="2644436" cy="2261567"/>
            <a:chOff x="5169024" y="39887"/>
            <a:chExt cx="4545971" cy="3887792"/>
          </a:xfrm>
        </p:grpSpPr>
        <p:pic>
          <p:nvPicPr>
            <p:cNvPr id="25" name="Picture 3" descr="C:\Users\madeit-top1\Documents\PPT\[36] Angrymomo_Oriental\먹번짐5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06"/>
            <a:stretch/>
          </p:blipFill>
          <p:spPr bwMode="auto">
            <a:xfrm>
              <a:off x="5169024" y="39887"/>
              <a:ext cx="4545971" cy="3887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2060" y="1180357"/>
              <a:ext cx="2659898" cy="2320651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759" y="6381328"/>
            <a:ext cx="854483" cy="31158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529" y="131409"/>
            <a:ext cx="4361245" cy="36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67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846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02218" y="-171400"/>
            <a:ext cx="2606566" cy="1019857"/>
            <a:chOff x="1072060" y="2458239"/>
            <a:chExt cx="1927199" cy="501362"/>
          </a:xfrm>
        </p:grpSpPr>
        <p:sp>
          <p:nvSpPr>
            <p:cNvPr id="18" name="제목 5"/>
            <p:cNvSpPr txBox="1">
              <a:spLocks/>
            </p:cNvSpPr>
            <p:nvPr/>
          </p:nvSpPr>
          <p:spPr>
            <a:xfrm>
              <a:off x="1199059" y="2458239"/>
              <a:ext cx="1800200" cy="501362"/>
            </a:xfrm>
            <a:prstGeom prst="rect">
              <a:avLst/>
            </a:prstGeom>
          </p:spPr>
          <p:txBody>
            <a:bodyPr vert="horz" lIns="107287" tIns="53643" rIns="107287" bIns="53643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 spc="-150">
                  <a:solidFill>
                    <a:schemeClr val="tx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defRPr>
              </a:lvl1pPr>
            </a:lstStyle>
            <a:p>
              <a:pPr algn="l">
                <a:lnSpc>
                  <a:spcPct val="200000"/>
                </a:lnSpc>
                <a:spcBef>
                  <a:spcPts val="500"/>
                </a:spcBef>
              </a:pPr>
              <a:r>
                <a:rPr lang="ko-KR" altLang="en-US" sz="180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브랜드 스토</a:t>
              </a:r>
              <a:r>
                <a:rPr lang="ko-KR" altLang="en-US" sz="180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리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998662" y="2702173"/>
              <a:ext cx="260407" cy="113611"/>
            </a:xfrm>
            <a:prstGeom prst="rect">
              <a:avLst/>
            </a:prstGeom>
            <a:solidFill>
              <a:srgbClr val="B11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052736"/>
            <a:ext cx="2448272" cy="21360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44888" y="1340768"/>
            <a:ext cx="5256584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4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옛 궁중에서 시작된 자연의 아름다움</a:t>
            </a:r>
            <a:r>
              <a:rPr lang="en-US" altLang="ko-KR" sz="24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endParaRPr lang="en-US" altLang="ko-KR" sz="2800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2000" dirty="0" smtClean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한국</a:t>
            </a:r>
            <a:r>
              <a:rPr lang="en-US" altLang="ko-KR" sz="20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, </a:t>
            </a:r>
            <a:r>
              <a:rPr lang="ko-KR" altLang="en-US" sz="20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이 땅에서 찾은 고귀한 재료로 </a:t>
            </a:r>
          </a:p>
          <a:p>
            <a:r>
              <a:rPr lang="ko-KR" altLang="en-US" sz="20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대대로 이어져 내려오는 궁중의 미의 비법을 </a:t>
            </a:r>
            <a:endParaRPr lang="en-US" altLang="ko-KR" sz="2000" dirty="0" smtClean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  <a:p>
            <a:r>
              <a:rPr lang="ko-KR" altLang="en-US" sz="2000" dirty="0" smtClean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현대적 </a:t>
            </a:r>
            <a:r>
              <a:rPr lang="ko-KR" altLang="en-US" sz="20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의미로 재해석 한 브랜드 입니다</a:t>
            </a:r>
            <a:r>
              <a:rPr lang="en-US" altLang="ko-KR" sz="2000" dirty="0" smtClean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.</a:t>
            </a:r>
            <a:endParaRPr lang="en-US" altLang="ko-KR" sz="20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87856" y="3322439"/>
            <a:ext cx="6325384" cy="1083509"/>
            <a:chOff x="1003096" y="3789040"/>
            <a:chExt cx="5441155" cy="1083509"/>
          </a:xfrm>
        </p:grpSpPr>
        <p:grpSp>
          <p:nvGrpSpPr>
            <p:cNvPr id="6" name="그룹 5"/>
            <p:cNvGrpSpPr/>
            <p:nvPr/>
          </p:nvGrpSpPr>
          <p:grpSpPr>
            <a:xfrm>
              <a:off x="1003096" y="3789040"/>
              <a:ext cx="839798" cy="790696"/>
              <a:chOff x="1003096" y="3789040"/>
              <a:chExt cx="839798" cy="790696"/>
            </a:xfrm>
          </p:grpSpPr>
          <p:pic>
            <p:nvPicPr>
              <p:cNvPr id="19" name="Picture 3" descr="C:\Users\madeit-top1\Documents\PPT\[36] Angrymomo_Oriental\먹번짐5.jp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306"/>
              <a:stretch/>
            </p:blipFill>
            <p:spPr bwMode="auto">
              <a:xfrm>
                <a:off x="1003096" y="3789040"/>
                <a:ext cx="839798" cy="790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170967" y="4088105"/>
                <a:ext cx="504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하나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.</a:t>
                </a:r>
                <a:endParaRPr lang="ko-KR" altLang="en-US" sz="12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1856655" y="3882534"/>
              <a:ext cx="4587596" cy="9900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(TTF)-Thin" panose="02020603020101020101" pitchFamily="18" charset="-127"/>
                  <a:ea typeface="문체부 제목 돋음체" pitchFamily="49" charset="-127"/>
                </a:rPr>
                <a:t>한국 고유의 고풍스러운 감성</a:t>
              </a:r>
              <a:endPara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간결하면서도 호화로운 고궁의 미학과 궁을 연상시키는 색감을 이용하여 </a:t>
              </a:r>
              <a:endPara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문체부 제목 돋음체" pitchFamily="49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고풍스러움을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표현하고</a:t>
              </a:r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,</a:t>
              </a: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황실의 </a:t>
              </a:r>
              <a:r>
                <a:rPr lang="ko-KR" altLang="en-US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오얏꽃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 무늬를 반영하여 우아하고 </a:t>
              </a:r>
              <a:r>
                <a:rPr lang="ko-KR" altLang="en-US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품위있는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 </a:t>
              </a:r>
              <a:endPara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문체부 제목 돋음체" pitchFamily="49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아름다움을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빛내고자 합니다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. 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문체부 제목 돋음체" pitchFamily="49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76536" y="4330554"/>
            <a:ext cx="6120680" cy="1130624"/>
            <a:chOff x="1003096" y="4579736"/>
            <a:chExt cx="5956158" cy="848483"/>
          </a:xfrm>
        </p:grpSpPr>
        <p:grpSp>
          <p:nvGrpSpPr>
            <p:cNvPr id="7" name="그룹 6"/>
            <p:cNvGrpSpPr/>
            <p:nvPr/>
          </p:nvGrpSpPr>
          <p:grpSpPr>
            <a:xfrm>
              <a:off x="1003096" y="4579736"/>
              <a:ext cx="839798" cy="790696"/>
              <a:chOff x="1003096" y="4579736"/>
              <a:chExt cx="839798" cy="790696"/>
            </a:xfrm>
          </p:grpSpPr>
          <p:pic>
            <p:nvPicPr>
              <p:cNvPr id="22" name="Picture 3" descr="C:\Users\madeit-top1\Documents\PPT\[36] Angrymomo_Oriental\먹번짐5.jp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306"/>
              <a:stretch/>
            </p:blipFill>
            <p:spPr bwMode="auto">
              <a:xfrm>
                <a:off x="1003096" y="4579736"/>
                <a:ext cx="839798" cy="790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1208584" y="4880193"/>
                <a:ext cx="504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둘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.</a:t>
                </a:r>
                <a:endParaRPr lang="ko-KR" altLang="en-US" sz="12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1856655" y="4723752"/>
              <a:ext cx="5102599" cy="7044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(TTF)-Thin" panose="02020603020101020101" pitchFamily="18" charset="-127"/>
                  <a:ea typeface="문체부 제목 돋음체" pitchFamily="49" charset="-127"/>
                </a:rPr>
                <a:t>순수한 자연과 피부 과학 기술의 조화</a:t>
              </a:r>
              <a:endPara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새로움을 추구하는 현대사회에서 예로부터 전해 내려오는 미의 비법을 찾아 현대 피부 과학 기술로 재탄생 시켰으며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,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순하면서도 고귀한 생명력을 지닌 자연 성분만 담아 한층 더 격이 높은 피부 본연의 아름다움을 선사합니다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문체부 제목 돋음체" pitchFamily="49" charset="-127"/>
                </a:rPr>
                <a:t>. 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문체부 제목 돋음체" pitchFamily="49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776536" y="5338663"/>
            <a:ext cx="5328591" cy="954494"/>
            <a:chOff x="1003096" y="5402041"/>
            <a:chExt cx="5328591" cy="954494"/>
          </a:xfrm>
        </p:grpSpPr>
        <p:grpSp>
          <p:nvGrpSpPr>
            <p:cNvPr id="8" name="그룹 7"/>
            <p:cNvGrpSpPr/>
            <p:nvPr/>
          </p:nvGrpSpPr>
          <p:grpSpPr>
            <a:xfrm>
              <a:off x="1003096" y="5402041"/>
              <a:ext cx="839798" cy="790696"/>
              <a:chOff x="1003096" y="5402041"/>
              <a:chExt cx="839798" cy="790696"/>
            </a:xfrm>
          </p:grpSpPr>
          <p:pic>
            <p:nvPicPr>
              <p:cNvPr id="24" name="Picture 3" descr="C:\Users\madeit-top1\Documents\PPT\[36] Angrymomo_Oriental\먹번짐5.jp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306"/>
              <a:stretch/>
            </p:blipFill>
            <p:spPr bwMode="auto">
              <a:xfrm>
                <a:off x="1003096" y="5402041"/>
                <a:ext cx="839798" cy="790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1208584" y="5672281"/>
                <a:ext cx="504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셋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.</a:t>
                </a:r>
                <a:endParaRPr lang="ko-KR" altLang="en-US" sz="12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1856655" y="5546057"/>
              <a:ext cx="4475032" cy="8104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802"/>
                </a:spcAft>
              </a:pPr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(TTF)-Thin" panose="02020603020101020101" pitchFamily="18" charset="-127"/>
                  <a:ea typeface="문체부 제목 돋음체" pitchFamily="49" charset="-127"/>
                </a:rPr>
                <a:t>옛 궁중 비법으로 완성하는 아름다움</a:t>
              </a:r>
              <a:endPara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(TTF)-Thin" panose="02020603020101020101" pitchFamily="18" charset="-127"/>
                  <a:ea typeface="문체부 제목 돋음체" pitchFamily="49" charset="-127"/>
                </a:rPr>
                <a:t>옛 여성들이 꿈꾸던 기품 있으면서도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(TTF)-Thin" panose="02020603020101020101" pitchFamily="18" charset="-127"/>
                  <a:ea typeface="문체부 제목 돋음체" pitchFamily="49" charset="-127"/>
                </a:rPr>
                <a:t>,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(TTF)-Thin" panose="02020603020101020101" pitchFamily="18" charset="-127"/>
                  <a:ea typeface="문체부 제목 돋음체" pitchFamily="49" charset="-127"/>
                </a:rPr>
                <a:t>지혜가 담긴 황실의 아름다움을 재해석하여 바쁜 현대여성들의 피부에 새로운 경험을 선사합니다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(TTF)-Thin" panose="02020603020101020101" pitchFamily="18" charset="-127"/>
                  <a:ea typeface="문체부 제목 돋음체" pitchFamily="49" charset="-127"/>
                </a:rPr>
                <a:t>.  </a:t>
              </a:r>
              <a:endPara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Thin" panose="02020603020101020101" pitchFamily="18" charset="-127"/>
                <a:ea typeface="문체부 제목 돋음체" pitchFamily="49" charset="-127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432" y="6429783"/>
            <a:ext cx="854483" cy="3115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216" y="3462692"/>
            <a:ext cx="2615873" cy="2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3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대장간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3045</TotalTime>
  <Words>907</Words>
  <Application>Microsoft Office PowerPoint</Application>
  <PresentationFormat>A4 용지(210x297mm)</PresentationFormat>
  <Paragraphs>138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30" baseType="lpstr">
      <vt:lpstr>굴림</vt:lpstr>
      <vt:lpstr>Arial</vt:lpstr>
      <vt:lpstr>HY궁서</vt:lpstr>
      <vt:lpstr>아리따-돋움(TTF)-Medium</vt:lpstr>
      <vt:lpstr>나눔명조 ExtraBold</vt:lpstr>
      <vt:lpstr>Noto Sans Korean Bold</vt:lpstr>
      <vt:lpstr>아리따-돋움(TTF)-Thin</vt:lpstr>
      <vt:lpstr>문체부 제목 돋음체</vt:lpstr>
      <vt:lpstr>아리따-돋움(TTF)-SemiBold</vt:lpstr>
      <vt:lpstr>나눔바른고딕 UltraLight</vt:lpstr>
      <vt:lpstr>아리따-돋움(TTF)-Bold</vt:lpstr>
      <vt:lpstr>문체부 제목 바탕체</vt:lpstr>
      <vt:lpstr>Noto Sans Korean Medium</vt:lpstr>
      <vt:lpstr>맑은 고딕</vt:lpstr>
      <vt:lpstr>나눔명조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user</cp:lastModifiedBy>
  <cp:revision>159</cp:revision>
  <cp:lastPrinted>2015-12-02T07:42:02Z</cp:lastPrinted>
  <dcterms:created xsi:type="dcterms:W3CDTF">2014-08-30T22:01:36Z</dcterms:created>
  <dcterms:modified xsi:type="dcterms:W3CDTF">2016-03-29T04:38:07Z</dcterms:modified>
</cp:coreProperties>
</file>